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3" r:id="rId3"/>
    <p:sldId id="1279" r:id="rId4"/>
    <p:sldId id="257" r:id="rId5"/>
    <p:sldId id="276" r:id="rId6"/>
    <p:sldId id="1396" r:id="rId7"/>
    <p:sldId id="260" r:id="rId8"/>
    <p:sldId id="422" r:id="rId9"/>
    <p:sldId id="285" r:id="rId10"/>
    <p:sldId id="591" r:id="rId11"/>
    <p:sldId id="1397" r:id="rId12"/>
    <p:sldId id="262" r:id="rId13"/>
    <p:sldId id="307" r:id="rId14"/>
    <p:sldId id="1207" r:id="rId15"/>
    <p:sldId id="583" r:id="rId16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106" autoAdjust="0"/>
  </p:normalViewPr>
  <p:slideViewPr>
    <p:cSldViewPr>
      <p:cViewPr varScale="1">
        <p:scale>
          <a:sx n="103" d="100"/>
          <a:sy n="103" d="100"/>
        </p:scale>
        <p:origin x="112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34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67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6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EA875EDA-B7A1-46A7-98ED-E2925D67A80B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6041"/>
            <a:ext cx="2984871" cy="50267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6041"/>
            <a:ext cx="2984871" cy="50267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C1772F81-E3B0-4E53-B008-06293B5CED5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627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465" indent="-287465">
              <a:buFont typeface="Arial" panose="020B0604020202020204" pitchFamily="34" charset="0"/>
              <a:buChar char="•"/>
            </a:pPr>
            <a:endParaRPr lang="de-CH" sz="16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2F81-E3B0-4E53-B008-06293B5CED5A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8473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91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11698" indent="-273241" defTabSz="880091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94554" indent="-217640" defTabSz="880091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33010" indent="-217640" defTabSz="880091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969878" indent="-217640" defTabSz="880091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27398" indent="-217640" defTabSz="880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884918" indent="-217640" defTabSz="880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42438" indent="-217640" defTabSz="880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799958" indent="-217640" defTabSz="880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7AE654CF-FE0F-42BA-9A30-1F106CBC36B6}" type="slidenum">
              <a:rPr lang="de-DE" altLang="de-DE" sz="1200">
                <a:latin typeface="Times New Roman" panose="02020603050405020304" pitchFamily="18" charset="0"/>
              </a:rPr>
              <a:pPr/>
              <a:t>10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27075"/>
            <a:ext cx="4562475" cy="34226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47" y="4369976"/>
            <a:ext cx="5095946" cy="4148880"/>
          </a:xfrm>
          <a:noFill/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8574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0091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11698" indent="-273241" defTabSz="880091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094554" indent="-217640" defTabSz="880091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533010" indent="-217640" defTabSz="880091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969878" indent="-217640" defTabSz="880091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427398" indent="-217640" defTabSz="880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884918" indent="-217640" defTabSz="880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342438" indent="-217640" defTabSz="880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799958" indent="-217640" defTabSz="880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7AE654CF-FE0F-42BA-9A30-1F106CBC36B6}" type="slidenum">
              <a:rPr lang="de-DE" altLang="de-DE" sz="1200">
                <a:latin typeface="Times New Roman" panose="02020603050405020304" pitchFamily="18" charset="0"/>
              </a:rPr>
              <a:pPr/>
              <a:t>11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27075"/>
            <a:ext cx="4562475" cy="34226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347" y="4369976"/>
            <a:ext cx="5095946" cy="4148880"/>
          </a:xfrm>
          <a:noFill/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57811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2F81-E3B0-4E53-B008-06293B5CED5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8482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Heinz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2F81-E3B0-4E53-B008-06293B5CED5A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8036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2F81-E3B0-4E53-B008-06293B5CED5A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6830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22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137" indent="-274283" defTabSz="8822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7133" indent="-219426" defTabSz="8822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5986" indent="-219426" defTabSz="8822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4839" indent="-219426" defTabSz="8822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3692" indent="-219426" defTabSz="8822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2546" indent="-219426" defTabSz="8822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1399" indent="-219426" defTabSz="8822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0252" indent="-219426" defTabSz="8822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E760E4-33FE-46A4-807E-6557F728B4F9}" type="slidenum">
              <a:rPr lang="de-DE" smtClean="0">
                <a:latin typeface="Times New Roman" pitchFamily="18" charset="0"/>
              </a:rPr>
              <a:pPr eaLnBrk="1" hangingPunct="1"/>
              <a:t>15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28663"/>
            <a:ext cx="4565650" cy="3424237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13" y="4372804"/>
            <a:ext cx="5110564" cy="415215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27" tIns="45814" rIns="91627" bIns="45814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69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72F81-E3B0-4E53-B008-06293B5CED5A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121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282" y="9721494"/>
            <a:ext cx="3076364" cy="511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2" tIns="49516" rIns="99032" bIns="49516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8656" indent="-295637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82548" indent="-23651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5567" indent="-23651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8586" indent="-23651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01605" indent="-23651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74624" indent="-23651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7643" indent="-23651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20663" indent="-23651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8000"/>
              </a:lnSpc>
              <a:spcAft>
                <a:spcPct val="50000"/>
              </a:spcAft>
            </a:pPr>
            <a:fld id="{7BA70E9E-30C0-CD41-B40B-14B4E7F17F4D}" type="slidenum">
              <a:rPr lang="de-DE" sz="1800">
                <a:solidFill>
                  <a:srgbClr val="00CC99"/>
                </a:solidFill>
              </a:rPr>
              <a:pPr eaLnBrk="1" hangingPunct="1">
                <a:lnSpc>
                  <a:spcPct val="88000"/>
                </a:lnSpc>
                <a:spcAft>
                  <a:spcPct val="50000"/>
                </a:spcAft>
              </a:pPr>
              <a:t>3</a:t>
            </a:fld>
            <a:endParaRPr lang="de-DE" sz="1800">
              <a:solidFill>
                <a:srgbClr val="00CC99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0500" y="900113"/>
            <a:ext cx="4168775" cy="31273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7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2F81-E3B0-4E53-B008-06293B5CED5A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929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2F81-E3B0-4E53-B008-06293B5CED5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678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470" indent="-285950" defTabSz="957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800" indent="-228760" defTabSz="957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20" indent="-228760" defTabSz="957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840" indent="-228760" defTabSz="957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360" indent="-228760" defTabSz="957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880" indent="-228760" defTabSz="957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400" indent="-228760" defTabSz="957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8920" indent="-228760" defTabSz="957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C6E6CC-DB1D-471E-B351-CE8164DE0BF1}" type="slidenum">
              <a:rPr lang="de-CH" altLang="de-DE" sz="1300"/>
              <a:pPr>
                <a:spcBef>
                  <a:spcPct val="0"/>
                </a:spcBef>
              </a:pPr>
              <a:t>6</a:t>
            </a:fld>
            <a:endParaRPr lang="de-CH" altLang="de-DE" sz="13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647700"/>
            <a:ext cx="4318000" cy="32385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57" y="4101640"/>
            <a:ext cx="5143359" cy="3885181"/>
          </a:xfrm>
          <a:noFill/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2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72F81-E3B0-4E53-B008-06293B5CED5A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07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470" indent="-285950" defTabSz="957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800" indent="-228760" defTabSz="957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20" indent="-228760" defTabSz="957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840" indent="-228760" defTabSz="95793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360" indent="-228760" defTabSz="957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880" indent="-228760" defTabSz="957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400" indent="-228760" defTabSz="957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8920" indent="-228760" defTabSz="957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96ECE-5718-4E63-8BAC-E679767A9098}" type="slidenum">
              <a:rPr lang="de-CH" altLang="de-DE" sz="1300"/>
              <a:pPr>
                <a:spcBef>
                  <a:spcPct val="0"/>
                </a:spcBef>
              </a:pPr>
              <a:t>8</a:t>
            </a:fld>
            <a:endParaRPr lang="de-CH" altLang="de-DE" sz="13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157" y="4104395"/>
            <a:ext cx="5143359" cy="36342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6" tIns="45230" rIns="92076" bIns="45230"/>
          <a:lstStyle/>
          <a:p>
            <a:pPr defTabSz="919806"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368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495300"/>
            <a:ext cx="4718050" cy="3538538"/>
          </a:xfrm>
          <a:noFill/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83180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538163"/>
            <a:ext cx="5111750" cy="3835400"/>
          </a:xfrm>
          <a:ln cap="flat">
            <a:solidFill>
              <a:schemeClr val="tx1"/>
            </a:solidFill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920" y="4431488"/>
            <a:ext cx="5861100" cy="4207293"/>
          </a:xfrm>
          <a:noFill/>
        </p:spPr>
        <p:txBody>
          <a:bodyPr lIns="93935" tIns="46969" rIns="93935" bIns="46969"/>
          <a:lstStyle/>
          <a:p>
            <a:endParaRPr lang="de-DE" altLang="de-DE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7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C8EC-4EAF-4C49-A72D-8868973CB68D}" type="datetimeFigureOut">
              <a:rPr lang="de-CH" smtClean="0"/>
              <a:pPr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3D0A-8FE3-457E-88AB-245937681B9F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48264" y="548680"/>
            <a:ext cx="1668498" cy="706089"/>
          </a:xfrm>
          <a:prstGeom prst="rect">
            <a:avLst/>
          </a:prstGeom>
        </p:spPr>
      </p:pic>
      <p:cxnSp>
        <p:nvCxnSpPr>
          <p:cNvPr id="9" name="Gerader Verbinde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4278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de-CH" sz="4000" b="1" dirty="0"/>
              <a:t>Innovatives Denken und Handeln</a:t>
            </a:r>
            <a:br>
              <a:rPr lang="de-CH" sz="4000" b="1" dirty="0"/>
            </a:br>
            <a:r>
              <a:rPr lang="de-CH" sz="4000" b="1" dirty="0"/>
              <a:t>in den Clubs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208912" cy="1752600"/>
          </a:xfrm>
        </p:spPr>
        <p:txBody>
          <a:bodyPr>
            <a:noAutofit/>
          </a:bodyPr>
          <a:lstStyle/>
          <a:p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>Präsidentinnen- und Präsidenten-Konferenz</a:t>
            </a:r>
          </a:p>
          <a:p>
            <a:pPr>
              <a:spcBef>
                <a:spcPts val="0"/>
              </a:spcBef>
            </a:pP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>Distrikt Schweiz/FL</a:t>
            </a:r>
          </a:p>
          <a:p>
            <a:endParaRPr lang="de-CH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CH" sz="1800" dirty="0">
                <a:solidFill>
                  <a:schemeClr val="accent1">
                    <a:lumMod val="75000"/>
                  </a:schemeClr>
                </a:solidFill>
              </a:rPr>
              <a:t>Beat Birkenmeier, Präsident </a:t>
            </a:r>
            <a:r>
              <a:rPr lang="de-CH" sz="1800" dirty="0" err="1">
                <a:solidFill>
                  <a:schemeClr val="accent1">
                    <a:lumMod val="75000"/>
                  </a:schemeClr>
                </a:solidFill>
              </a:rPr>
              <a:t>Panathlon</a:t>
            </a:r>
            <a:r>
              <a:rPr lang="de-CH" sz="1800" dirty="0">
                <a:solidFill>
                  <a:schemeClr val="accent1">
                    <a:lumMod val="75000"/>
                  </a:schemeClr>
                </a:solidFill>
              </a:rPr>
              <a:t> Club Zürichsee-Oberland</a:t>
            </a:r>
            <a:endParaRPr lang="de-CH" sz="1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CH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CH" sz="1400" dirty="0">
                <a:solidFill>
                  <a:schemeClr val="accent1">
                    <a:lumMod val="75000"/>
                  </a:schemeClr>
                </a:solidFill>
              </a:rPr>
              <a:t>Gümligen, 30.08.2024</a:t>
            </a:r>
          </a:p>
          <a:p>
            <a:endParaRPr lang="de-CH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vert="horz" lIns="91350" tIns="45677" rIns="91350" bIns="45677"/>
          <a:lstStyle/>
          <a:p>
            <a:pPr eaLnBrk="1" hangingPunct="1"/>
            <a:r>
              <a:rPr lang="de-CH" altLang="de-DE" dirty="0"/>
              <a:t>Worauf basiert Kreativität?</a:t>
            </a:r>
            <a:endParaRPr lang="en-GB" altLang="de-DE" dirty="0"/>
          </a:p>
        </p:txBody>
      </p:sp>
      <p:sp>
        <p:nvSpPr>
          <p:cNvPr id="20485" name="Line 3"/>
          <p:cNvSpPr>
            <a:spLocks noChangeShapeType="1"/>
          </p:cNvSpPr>
          <p:nvPr/>
        </p:nvSpPr>
        <p:spPr bwMode="auto">
          <a:xfrm>
            <a:off x="1200150" y="2060848"/>
            <a:ext cx="3902075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>
            <a:off x="1200150" y="2975249"/>
            <a:ext cx="3902075" cy="94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1977872" y="2492649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2936875" y="2492649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90" name="Line 8"/>
          <p:cNvSpPr>
            <a:spLocks noChangeShapeType="1"/>
          </p:cNvSpPr>
          <p:nvPr/>
        </p:nvSpPr>
        <p:spPr bwMode="auto">
          <a:xfrm>
            <a:off x="3902075" y="2492649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5102225" y="2289449"/>
            <a:ext cx="111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de-DE" altLang="de-DE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Lösung</a:t>
            </a:r>
          </a:p>
        </p:txBody>
      </p:sp>
      <p:sp>
        <p:nvSpPr>
          <p:cNvPr id="20492" name="Text Box 10"/>
          <p:cNvSpPr txBox="1">
            <a:spLocks noChangeArrowheads="1"/>
          </p:cNvSpPr>
          <p:nvPr/>
        </p:nvSpPr>
        <p:spPr bwMode="auto">
          <a:xfrm>
            <a:off x="609600" y="2289449"/>
            <a:ext cx="1209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de-DE" altLang="de-DE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</p:txBody>
      </p:sp>
      <p:sp>
        <p:nvSpPr>
          <p:cNvPr id="20493" name="Text Box 11"/>
          <p:cNvSpPr txBox="1">
            <a:spLocks noChangeArrowheads="1"/>
          </p:cNvSpPr>
          <p:nvPr/>
        </p:nvSpPr>
        <p:spPr bwMode="auto">
          <a:xfrm>
            <a:off x="6569670" y="2022772"/>
            <a:ext cx="13542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de-DE" altLang="de-DE"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</a:t>
            </a:r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ventionelles</a:t>
            </a:r>
            <a:endParaRPr lang="de-DE" altLang="de-DE" sz="1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Denkmuster</a:t>
            </a:r>
          </a:p>
        </p:txBody>
      </p:sp>
      <p:grpSp>
        <p:nvGrpSpPr>
          <p:cNvPr id="648230" name="Group 38"/>
          <p:cNvGrpSpPr>
            <a:grpSpLocks/>
          </p:cNvGrpSpPr>
          <p:nvPr/>
        </p:nvGrpSpPr>
        <p:grpSpPr bwMode="auto">
          <a:xfrm>
            <a:off x="609600" y="3192968"/>
            <a:ext cx="5133975" cy="3224213"/>
            <a:chOff x="366" y="1930"/>
            <a:chExt cx="3234" cy="2031"/>
          </a:xfrm>
        </p:grpSpPr>
        <p:sp>
          <p:nvSpPr>
            <p:cNvPr id="20500" name="Line 13"/>
            <p:cNvSpPr>
              <a:spLocks noChangeShapeType="1"/>
            </p:cNvSpPr>
            <p:nvPr/>
          </p:nvSpPr>
          <p:spPr bwMode="auto">
            <a:xfrm>
              <a:off x="820" y="2706"/>
              <a:ext cx="1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1" name="Line 14"/>
            <p:cNvSpPr>
              <a:spLocks noChangeShapeType="1"/>
            </p:cNvSpPr>
            <p:nvPr/>
          </p:nvSpPr>
          <p:spPr bwMode="auto">
            <a:xfrm>
              <a:off x="820" y="3282"/>
              <a:ext cx="1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2" name="Line 15"/>
            <p:cNvSpPr>
              <a:spLocks noChangeShapeType="1"/>
            </p:cNvSpPr>
            <p:nvPr/>
          </p:nvSpPr>
          <p:spPr bwMode="auto">
            <a:xfrm>
              <a:off x="1252" y="297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3" name="Line 16"/>
            <p:cNvSpPr>
              <a:spLocks noChangeShapeType="1"/>
            </p:cNvSpPr>
            <p:nvPr/>
          </p:nvSpPr>
          <p:spPr bwMode="auto">
            <a:xfrm>
              <a:off x="3076" y="297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4" name="Line 17"/>
            <p:cNvSpPr>
              <a:spLocks noChangeShapeType="1"/>
            </p:cNvSpPr>
            <p:nvPr/>
          </p:nvSpPr>
          <p:spPr bwMode="auto">
            <a:xfrm>
              <a:off x="2468" y="297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5" name="Text Box 19"/>
            <p:cNvSpPr txBox="1">
              <a:spLocks noChangeArrowheads="1"/>
            </p:cNvSpPr>
            <p:nvPr/>
          </p:nvSpPr>
          <p:spPr bwMode="auto">
            <a:xfrm>
              <a:off x="366" y="2850"/>
              <a:ext cx="7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de-DE" altLang="de-DE" sz="1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Problem</a:t>
              </a:r>
            </a:p>
          </p:txBody>
        </p:sp>
        <p:sp>
          <p:nvSpPr>
            <p:cNvPr id="20506" name="Oval 20"/>
            <p:cNvSpPr>
              <a:spLocks noChangeArrowheads="1"/>
            </p:cNvSpPr>
            <p:nvPr/>
          </p:nvSpPr>
          <p:spPr bwMode="auto">
            <a:xfrm>
              <a:off x="1800" y="2738"/>
              <a:ext cx="576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/>
              <a:r>
                <a:rPr lang="de-DE" altLang="de-DE" sz="1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Zufälliger</a:t>
              </a:r>
            </a:p>
            <a:p>
              <a:pPr algn="ctr"/>
              <a:r>
                <a:rPr lang="de-DE" altLang="de-DE" sz="1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Anreiz</a:t>
              </a:r>
            </a:p>
          </p:txBody>
        </p:sp>
        <p:sp>
          <p:nvSpPr>
            <p:cNvPr id="20507" name="Line 21"/>
            <p:cNvSpPr>
              <a:spLocks noChangeShapeType="1"/>
            </p:cNvSpPr>
            <p:nvPr/>
          </p:nvSpPr>
          <p:spPr bwMode="auto">
            <a:xfrm flipV="1">
              <a:off x="1992" y="2130"/>
              <a:ext cx="81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8" name="Line 22"/>
            <p:cNvSpPr>
              <a:spLocks noChangeShapeType="1"/>
            </p:cNvSpPr>
            <p:nvPr/>
          </p:nvSpPr>
          <p:spPr bwMode="auto">
            <a:xfrm flipV="1">
              <a:off x="2352" y="2226"/>
              <a:ext cx="86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09" name="Line 23"/>
            <p:cNvSpPr>
              <a:spLocks noChangeShapeType="1"/>
            </p:cNvSpPr>
            <p:nvPr/>
          </p:nvSpPr>
          <p:spPr bwMode="auto">
            <a:xfrm>
              <a:off x="2376" y="2706"/>
              <a:ext cx="1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0" name="Line 24"/>
            <p:cNvSpPr>
              <a:spLocks noChangeShapeType="1"/>
            </p:cNvSpPr>
            <p:nvPr/>
          </p:nvSpPr>
          <p:spPr bwMode="auto">
            <a:xfrm>
              <a:off x="2328" y="3282"/>
              <a:ext cx="11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1" name="Line 25"/>
            <p:cNvSpPr>
              <a:spLocks noChangeShapeType="1"/>
            </p:cNvSpPr>
            <p:nvPr/>
          </p:nvSpPr>
          <p:spPr bwMode="auto">
            <a:xfrm flipH="1" flipV="1">
              <a:off x="1984" y="3282"/>
              <a:ext cx="81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2" name="Line 26"/>
            <p:cNvSpPr>
              <a:spLocks noChangeShapeType="1"/>
            </p:cNvSpPr>
            <p:nvPr/>
          </p:nvSpPr>
          <p:spPr bwMode="auto">
            <a:xfrm flipH="1" flipV="1">
              <a:off x="2336" y="3282"/>
              <a:ext cx="86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3" name="Line 27"/>
            <p:cNvSpPr>
              <a:spLocks noChangeShapeType="1"/>
            </p:cNvSpPr>
            <p:nvPr/>
          </p:nvSpPr>
          <p:spPr bwMode="auto">
            <a:xfrm flipV="1">
              <a:off x="2264" y="2354"/>
              <a:ext cx="43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4" name="Line 28"/>
            <p:cNvSpPr>
              <a:spLocks noChangeShapeType="1"/>
            </p:cNvSpPr>
            <p:nvPr/>
          </p:nvSpPr>
          <p:spPr bwMode="auto">
            <a:xfrm>
              <a:off x="2280" y="3370"/>
              <a:ext cx="43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15" name="Text Box 29"/>
            <p:cNvSpPr txBox="1">
              <a:spLocks noChangeArrowheads="1"/>
            </p:cNvSpPr>
            <p:nvPr/>
          </p:nvSpPr>
          <p:spPr bwMode="auto">
            <a:xfrm>
              <a:off x="2904" y="1930"/>
              <a:ext cx="6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de-DE" altLang="de-DE" sz="1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Lösung</a:t>
              </a:r>
            </a:p>
          </p:txBody>
        </p:sp>
        <p:sp>
          <p:nvSpPr>
            <p:cNvPr id="20516" name="Text Box 30"/>
            <p:cNvSpPr txBox="1">
              <a:spLocks noChangeArrowheads="1"/>
            </p:cNvSpPr>
            <p:nvPr/>
          </p:nvSpPr>
          <p:spPr bwMode="auto">
            <a:xfrm>
              <a:off x="2824" y="3730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de-DE" altLang="de-DE" sz="1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Lösung</a:t>
              </a:r>
            </a:p>
          </p:txBody>
        </p:sp>
      </p:grpSp>
      <p:sp>
        <p:nvSpPr>
          <p:cNvPr id="20499" name="Rectangle 3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0150" y="725488"/>
            <a:ext cx="67500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de-CH" altLang="de-DE" sz="1000" b="1">
              <a:solidFill>
                <a:srgbClr val="5A88B7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FD0BDB32-B64D-618D-99A4-A71C405F1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4534584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Kreatives Denkmuster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14D3976-5B55-B018-5010-FE5CE35A8A15}"/>
              </a:ext>
            </a:extLst>
          </p:cNvPr>
          <p:cNvCxnSpPr>
            <a:stCxn id="20506" idx="6"/>
          </p:cNvCxnSpPr>
          <p:nvPr/>
        </p:nvCxnSpPr>
        <p:spPr>
          <a:xfrm>
            <a:off x="3800475" y="4894768"/>
            <a:ext cx="2931765" cy="982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3CD8F6F8-C74A-457A-B92E-AE40C1E94B32}"/>
              </a:ext>
            </a:extLst>
          </p:cNvPr>
          <p:cNvSpPr txBox="1"/>
          <p:nvPr/>
        </p:nvSpPr>
        <p:spPr>
          <a:xfrm>
            <a:off x="6770340" y="572026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dirty="0">
                <a:solidFill>
                  <a:schemeClr val="accent1">
                    <a:lumMod val="75000"/>
                  </a:schemeClr>
                </a:solidFill>
              </a:rPr>
              <a:t>Ziel/Zweck von Kreativtechniken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E3B37CE7-188B-C91D-F592-7C1B7F12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93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FC23972-5612-1428-884D-31B4F1F0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 für «zufällige» Anreize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CB4105-6ED0-6368-F647-74F95E62F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altLang="de-DE" dirty="0">
                <a:solidFill>
                  <a:schemeClr val="accent1">
                    <a:lumMod val="75000"/>
                  </a:schemeClr>
                </a:solidFill>
              </a:rPr>
              <a:t>Wie würde IKEA einen </a:t>
            </a:r>
            <a:r>
              <a:rPr lang="de-CH" altLang="de-DE" dirty="0" err="1">
                <a:solidFill>
                  <a:schemeClr val="accent1">
                    <a:lumMod val="75000"/>
                  </a:schemeClr>
                </a:solidFill>
              </a:rPr>
              <a:t>Panathlon</a:t>
            </a:r>
            <a:r>
              <a:rPr lang="de-CH" altLang="de-DE" dirty="0">
                <a:solidFill>
                  <a:schemeClr val="accent1">
                    <a:lumMod val="75000"/>
                  </a:schemeClr>
                </a:solidFill>
              </a:rPr>
              <a:t> Club betreiben?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99" name="Rectangle 3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0150" y="725488"/>
            <a:ext cx="67500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de-CH" altLang="de-DE" sz="1000" b="1">
              <a:solidFill>
                <a:srgbClr val="5A88B7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E4DFC1-197F-EBAA-65D6-CD1936726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05" y="2348880"/>
            <a:ext cx="8256796" cy="3672408"/>
          </a:xfrm>
          <a:prstGeom prst="rect">
            <a:avLst/>
          </a:prstGeom>
        </p:spPr>
      </p:pic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7A5A57A-AF99-0FB4-3CD2-D71C31E4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647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Einfluss der Teamzusammensetzung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6810B0-B640-7B3C-AB20-033D8190D6EE}"/>
              </a:ext>
            </a:extLst>
          </p:cNvPr>
          <p:cNvGrpSpPr>
            <a:grpSpLocks/>
          </p:cNvGrpSpPr>
          <p:nvPr/>
        </p:nvGrpSpPr>
        <p:grpSpPr bwMode="auto">
          <a:xfrm>
            <a:off x="1547664" y="2060848"/>
            <a:ext cx="5616820" cy="2924908"/>
            <a:chOff x="1247" y="1117"/>
            <a:chExt cx="3538" cy="1996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5F5C30E8-C703-AC14-21EA-BB9876D6B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7" y="1117"/>
              <a:ext cx="0" cy="1996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38AFAE6F-55C7-7EAE-6231-1D37EB700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1117"/>
              <a:ext cx="0" cy="1996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E81CAA60-9931-B9DA-A9D1-F458790AE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9" y="1117"/>
              <a:ext cx="0" cy="1996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D089E663-5D48-0C7A-0E45-7CBBA0EB4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0" y="1117"/>
              <a:ext cx="0" cy="1996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E5A12C17-3ABD-8E45-E092-CE985DC3A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979"/>
              <a:ext cx="3538" cy="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9DBE164B-FF40-A7F1-281B-C1CC6445C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2614"/>
              <a:ext cx="3538" cy="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CBDB7479-8B55-7FE8-D651-337AF81F0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298"/>
              <a:ext cx="3538" cy="0"/>
            </a:xfrm>
            <a:prstGeom prst="line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28CDE34-9033-AD11-C4CF-5ACCC5DF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412" y="5516225"/>
            <a:ext cx="6151306" cy="3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8235" tIns="39118" rIns="78235" bIns="39118">
            <a:spAutoFit/>
          </a:bodyPr>
          <a:lstStyle>
            <a:lvl1pPr defTabSz="70167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70167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70167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70167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70167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defTabSz="7016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defTabSz="7016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defTabSz="7016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defTabSz="7016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en-US" altLang="de-DE" sz="1846" b="0">
                <a:solidFill>
                  <a:schemeClr val="accent1">
                    <a:lumMod val="75000"/>
                  </a:schemeClr>
                </a:solidFill>
                <a:latin typeface="+mn-lt"/>
              </a:rPr>
              <a:t>Durchschnittliche Zugehörigkeit der Teammitglieder zum Team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A7164-71F4-00C8-895B-80FFD9A9280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848008" y="3537687"/>
            <a:ext cx="3205435" cy="3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78235" tIns="39118" rIns="78235" bIns="39118">
            <a:spAutoFit/>
          </a:bodyPr>
          <a:lstStyle>
            <a:lvl1pPr defTabSz="70167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70167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70167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70167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70167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defTabSz="7016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defTabSz="7016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defTabSz="7016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defTabSz="7016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0"/>
              </a:spcAft>
            </a:pPr>
            <a:r>
              <a:rPr lang="en-US" altLang="de-DE" sz="1846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Innovations-</a:t>
            </a:r>
            <a:r>
              <a:rPr lang="en-US" altLang="de-DE" sz="1846" b="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Leistung</a:t>
            </a:r>
            <a:r>
              <a:rPr lang="en-US" altLang="de-DE" sz="1846" b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Teams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1B568D-2061-052F-F8B7-4808568FF36A}"/>
              </a:ext>
            </a:extLst>
          </p:cNvPr>
          <p:cNvGrpSpPr>
            <a:grpSpLocks/>
          </p:cNvGrpSpPr>
          <p:nvPr/>
        </p:nvGrpSpPr>
        <p:grpSpPr bwMode="auto">
          <a:xfrm>
            <a:off x="1008399" y="2173683"/>
            <a:ext cx="418382" cy="2203938"/>
            <a:chOff x="872" y="1302"/>
            <a:chExt cx="264" cy="15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2D0B9E-909B-C7FA-39BA-78B848012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2601"/>
              <a:ext cx="26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8235" tIns="39118" rIns="78235" bIns="39118">
              <a:spAutoFit/>
            </a:bodyPr>
            <a:lstStyle/>
            <a:p>
              <a:pPr defTabSz="647716" eaLnBrk="0" hangingPunct="0">
                <a:lnSpc>
                  <a:spcPct val="90000"/>
                </a:lnSpc>
                <a:defRPr/>
              </a:pPr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EF2B9B-1DD4-271F-7DE9-227A35B96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1952"/>
              <a:ext cx="26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8235" tIns="39118" rIns="78235" bIns="39118">
              <a:spAutoFit/>
            </a:bodyPr>
            <a:lstStyle/>
            <a:p>
              <a:pPr defTabSz="647716" eaLnBrk="0" hangingPunct="0">
                <a:lnSpc>
                  <a:spcPct val="90000"/>
                </a:lnSpc>
                <a:defRPr/>
              </a:pPr>
              <a:r>
                <a:rPr lang="en-US" sz="160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4.5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F28ACD-55DA-1F7E-FFE6-76307C230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1302"/>
              <a:ext cx="26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8235" tIns="39118" rIns="78235" bIns="39118">
              <a:spAutoFit/>
            </a:bodyPr>
            <a:lstStyle/>
            <a:p>
              <a:pPr defTabSz="647716" eaLnBrk="0" hangingPunct="0">
                <a:lnSpc>
                  <a:spcPct val="90000"/>
                </a:lnSpc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6110BD-38AE-190B-CE42-FD404193C0EE}"/>
              </a:ext>
            </a:extLst>
          </p:cNvPr>
          <p:cNvGrpSpPr>
            <a:grpSpLocks/>
          </p:cNvGrpSpPr>
          <p:nvPr/>
        </p:nvGrpSpPr>
        <p:grpSpPr bwMode="auto">
          <a:xfrm>
            <a:off x="1458298" y="5104448"/>
            <a:ext cx="5879858" cy="300403"/>
            <a:chOff x="1143" y="3302"/>
            <a:chExt cx="3704" cy="20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5DC7142-3501-F8A3-EF94-F1BFC5007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" y="3302"/>
              <a:ext cx="16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8235" tIns="39118" rIns="78235" bIns="39118">
              <a:spAutoFit/>
            </a:bodyPr>
            <a:lstStyle>
              <a:lvl1pPr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0"/>
                </a:spcAft>
              </a:pPr>
              <a:r>
                <a:rPr lang="en-US" altLang="de-DE" sz="1600" b="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21B211A-BAF2-09C8-0160-3A0A63573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3302"/>
              <a:ext cx="16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8235" tIns="39118" rIns="78235" bIns="39118">
              <a:spAutoFit/>
            </a:bodyPr>
            <a:lstStyle>
              <a:lvl1pPr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0"/>
                </a:spcAft>
              </a:pPr>
              <a:r>
                <a:rPr lang="en-US" altLang="de-DE" sz="1600" b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45F4603-C0D8-B228-9107-995C9910A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3302"/>
              <a:ext cx="16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8235" tIns="39118" rIns="78235" bIns="39118">
              <a:spAutoFit/>
            </a:bodyPr>
            <a:lstStyle>
              <a:lvl1pPr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0"/>
                </a:spcAft>
              </a:pPr>
              <a:r>
                <a:rPr lang="en-US" altLang="de-DE" sz="1600" b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C6644EF-7736-33AD-0D79-682286224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3302"/>
              <a:ext cx="16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8235" tIns="39118" rIns="78235" bIns="39118">
              <a:spAutoFit/>
            </a:bodyPr>
            <a:lstStyle>
              <a:lvl1pPr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0"/>
                </a:spcAft>
              </a:pPr>
              <a:r>
                <a:rPr lang="en-US" altLang="de-DE" sz="1600" b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6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94C78F9-4368-FB69-6FDF-FDDA053BB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3302"/>
              <a:ext cx="16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8235" tIns="39118" rIns="78235" bIns="39118">
              <a:spAutoFit/>
            </a:bodyPr>
            <a:lstStyle>
              <a:lvl1pPr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0"/>
                </a:spcAft>
              </a:pPr>
              <a:r>
                <a:rPr lang="en-US" altLang="de-DE" sz="1600" b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A657B7F-AF33-C9C8-6CFB-9BE24EDAC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3302"/>
              <a:ext cx="38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78235" tIns="39118" rIns="78235" bIns="39118">
              <a:spAutoFit/>
            </a:bodyPr>
            <a:lstStyle>
              <a:lvl1pPr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defTabSz="701675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defTabSz="701675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0"/>
                </a:spcAft>
              </a:pPr>
              <a:r>
                <a:rPr lang="en-US" altLang="de-DE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Jahre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C9862E8-3C69-4567-6518-A48EEB65A8D4}"/>
              </a:ext>
            </a:extLst>
          </p:cNvPr>
          <p:cNvGrpSpPr>
            <a:grpSpLocks/>
          </p:cNvGrpSpPr>
          <p:nvPr/>
        </p:nvGrpSpPr>
        <p:grpSpPr bwMode="auto">
          <a:xfrm>
            <a:off x="1688341" y="2293845"/>
            <a:ext cx="3805604" cy="2582008"/>
            <a:chOff x="1301" y="1384"/>
            <a:chExt cx="2397" cy="176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C269B00-3BB1-2773-4D84-9DD2D3721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177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5B3373C-42DB-F2ED-ACAA-A40EC9314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" y="180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235A7E0-F156-1648-E664-A9C47DF21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186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43CA854-41D9-C361-3A5C-4E1361A63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244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BC285FE-1BE5-9BB7-7863-A452B50C5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160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D886604-1E5F-4D0B-7D18-B3FB0D5C1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188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91E7B59-9883-C0AC-8C06-ED3277F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1696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332DDA0-7129-B861-44A1-219215847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176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091472A-CC9B-1CC8-F0D2-594F45330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175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D1B80D7-BC3F-F052-CF9B-2A3724ABC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99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700BAC2-96AD-20C2-0F58-424A6B87C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2056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E70B786-05B2-BCC8-B0D4-2F1AA16AE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816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84ABFBD-7B0F-690A-C898-23A115B0B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19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E6942E2-7CE7-163A-9F43-46CFAF7F3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96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B475BBE-5463-EF4C-D4B3-7F2C71FD5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" y="198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32B5FA-F946-16D4-33EB-8168BC3AA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150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4AEE1D1-DBA2-3C07-C9B8-EDA005740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" y="151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9D2E24E-D85B-5604-012E-35C72E75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" y="190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788A760-5D2D-3880-E1C2-DCAE80A54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2296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5848D6D-3D84-9197-4F57-E5A63E794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" y="167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B91D9FB-4DC8-BF2F-F4F1-C49C1970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172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5B988A1-094F-8A45-3EDF-806A8D6E2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307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7438948-7BDA-BE17-3FEA-C8C5180B6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60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3A40AB6-6CDB-76DD-65D8-39CB2C906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232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B94B01C-DC02-5374-9401-5CE79BF1D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141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96B88E3-7999-EB85-148F-2122328BB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152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A16A3DB-942D-5C98-B5C2-DF9340B07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152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5B5436F-15A6-16DC-1AB6-53CFD03A9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210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3694701-BDB4-4F58-CD12-1D7FD8E63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181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E901128-F09A-9BC7-099F-7A3842467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1836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05E0073-B7A9-A844-F458-B26D586B2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208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00F03D7-291B-E130-BC4D-049B8CB30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310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02659E4-29F8-7A0C-3574-5DC11CC5F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9" y="170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1BA960B-F508-02C1-1A23-72BE2EF20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140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4FF5205-9B94-2C3F-A998-EE43F9BF7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138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4E13709-54F8-898E-46B4-BB3C2B64E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141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D5FD53D-07C4-16F6-61AA-7FA79C7D8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169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0F9BB45-4E32-0750-EE4C-D38ABD0C6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" y="256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9D9B049-CDBD-4E98-FB9A-E2E5D9A57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220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E0E0EE1-E04E-3229-EB69-ECBE728CF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1796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EC84054-0DB5-AE5F-7445-86B0DEB6F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291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AF6F310-D513-0681-0A44-70E1583A7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66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69EF022-25FF-E9FC-C466-F88CE02C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" y="139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612F672-1D7D-B492-A9CC-9C44B6BB8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140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5538061-76C8-E45A-34DC-2162CEC72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" y="1396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5A0AFB8-C387-A98C-9D64-07E100A9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164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8293267-D092-2C3E-8370-798F3658D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" y="268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62DC7D0-9FA3-55DB-E902-0FDB33674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" y="229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0CFF986-9A4F-5AB5-7905-06682B3FB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174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F330817-83F3-7337-F470-1247C0B33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2532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F8557AA-F389-BA66-86F1-780AC047F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242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0125DC0-B596-DEEF-864D-735462FAB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768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8000"/>
                </a:lnSpc>
                <a:spcBef>
                  <a:spcPct val="0"/>
                </a:spcBef>
                <a:spcAft>
                  <a:spcPct val="50000"/>
                </a:spcAft>
                <a:defRPr b="1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108" name="Rechteck 107">
            <a:extLst>
              <a:ext uri="{FF2B5EF4-FFF2-40B4-BE49-F238E27FC236}">
                <a16:creationId xmlns:a16="http://schemas.microsoft.com/office/drawing/2014/main" id="{130FCA76-8D51-DD55-9C76-2EA0FD8BE221}"/>
              </a:ext>
            </a:extLst>
          </p:cNvPr>
          <p:cNvSpPr/>
          <p:nvPr/>
        </p:nvSpPr>
        <p:spPr>
          <a:xfrm>
            <a:off x="1547664" y="2060848"/>
            <a:ext cx="5616820" cy="29249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9" name="Rectangle 17">
            <a:extLst>
              <a:ext uri="{FF2B5EF4-FFF2-40B4-BE49-F238E27FC236}">
                <a16:creationId xmlns:a16="http://schemas.microsoft.com/office/drawing/2014/main" id="{E66AD243-5E32-8C6A-CBA1-9FBF3EED5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28" y="6045104"/>
            <a:ext cx="3352800" cy="22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47" tIns="41274" rIns="82547" bIns="41274">
            <a:spAutoFit/>
          </a:bodyPr>
          <a:lstStyle>
            <a:lvl1pPr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de-DE" altLang="de-DE" sz="9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Quelle: Betz</a:t>
            </a:r>
          </a:p>
        </p:txBody>
      </p:sp>
      <p:sp>
        <p:nvSpPr>
          <p:cNvPr id="110" name="Foliennummernplatzhalter 5">
            <a:extLst>
              <a:ext uri="{FF2B5EF4-FFF2-40B4-BE49-F238E27FC236}">
                <a16:creationId xmlns:a16="http://schemas.microsoft.com/office/drawing/2014/main" id="{2BE8329B-0997-BC48-70EA-9AFBA9D2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73C54B5-8799-14A7-C616-44289CAA6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Innovatives Denken und Handeln</a:t>
            </a:r>
          </a:p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Ist kein Selbstzweck sondern soll Nutzen stiften</a:t>
            </a:r>
          </a:p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Beginnt mit dem Ziel, das man erreichen will</a:t>
            </a:r>
          </a:p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Erfordert exakte Problemstellungen</a:t>
            </a:r>
          </a:p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Ist ein kreativer Akt</a:t>
            </a:r>
          </a:p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Ist keine «schwarze Magie» </a:t>
            </a:r>
          </a:p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Erfordert regelmässig «neues Blut»</a:t>
            </a:r>
          </a:p>
          <a:p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66B1FC5-64D7-C0A9-5BA3-D527A37B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CH" sz="3000" dirty="0"/>
              <a:t>Der erste Schritt ist oft der schwierigste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5B4A89-BA21-D236-EFDD-D9CDEE72C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87" y="1988840"/>
            <a:ext cx="7125567" cy="3456383"/>
          </a:xfrm>
          <a:prstGeom prst="rect">
            <a:avLst/>
          </a:prstGeom>
        </p:spPr>
      </p:pic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07FD3C4-3093-E9B7-2525-77C5BBDF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9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7"/>
          <p:cNvSpPr>
            <a:spLocks noChangeArrowheads="1"/>
          </p:cNvSpPr>
          <p:nvPr/>
        </p:nvSpPr>
        <p:spPr bwMode="auto">
          <a:xfrm>
            <a:off x="1137139" y="1181101"/>
            <a:ext cx="7288823" cy="73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9817" rIns="0" bIns="49817" anchor="ctr"/>
          <a:lstStyle/>
          <a:p>
            <a:endParaRPr lang="de-CH" b="1" dirty="0">
              <a:solidFill>
                <a:srgbClr val="0070C0"/>
              </a:solidFill>
              <a:ea typeface="ＭＳ Ｐゴシック" pitchFamily="1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350" tIns="45677" rIns="91350" bIns="45677"/>
          <a:lstStyle/>
          <a:p>
            <a:pPr defTabSz="962782" eaLnBrk="1" hangingPunct="1">
              <a:tabLst>
                <a:tab pos="8857006" algn="r"/>
              </a:tabLst>
            </a:pPr>
            <a:r>
              <a:rPr lang="de-CH" dirty="0"/>
              <a:t>Vielen Dank für eure Aufmerksamkeit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49356"/>
            <a:ext cx="7643290" cy="800132"/>
          </a:xfrm>
        </p:spPr>
        <p:txBody>
          <a:bodyPr/>
          <a:lstStyle/>
          <a:p>
            <a:pPr marL="0" indent="0">
              <a:buNone/>
            </a:pPr>
            <a:endParaRPr lang="de-CH" b="1" dirty="0">
              <a:solidFill>
                <a:srgbClr val="0070C0"/>
              </a:solidFill>
              <a:ea typeface="ＭＳ Ｐゴシック" pitchFamily="1" charset="-128"/>
            </a:endParaRPr>
          </a:p>
          <a:p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6714"/>
            <a:ext cx="7163846" cy="474813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5870" y="5445280"/>
            <a:ext cx="4764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...und </a:t>
            </a:r>
            <a:r>
              <a:rPr lang="en-GB" sz="4400" b="1" dirty="0" err="1">
                <a:solidFill>
                  <a:schemeClr val="bg1"/>
                </a:solidFill>
              </a:rPr>
              <a:t>viel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  <a:r>
              <a:rPr lang="en-GB" sz="4400" b="1" dirty="0" err="1">
                <a:solidFill>
                  <a:schemeClr val="bg1"/>
                </a:solidFill>
              </a:rPr>
              <a:t>Erfolg</a:t>
            </a:r>
            <a:r>
              <a:rPr lang="en-GB" sz="4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64F7FA6-DE40-CED8-5051-5947758C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361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de-CH" dirty="0"/>
              <a:t>Mein Club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z="2400" dirty="0"/>
          </a:p>
          <a:p>
            <a:endParaRPr lang="de-CH" dirty="0"/>
          </a:p>
          <a:p>
            <a:endParaRPr lang="de-CH" sz="2400" dirty="0"/>
          </a:p>
          <a:p>
            <a:r>
              <a:rPr lang="de-CH" sz="2400" dirty="0">
                <a:solidFill>
                  <a:schemeClr val="accent1">
                    <a:lumMod val="75000"/>
                  </a:schemeClr>
                </a:solidFill>
              </a:rPr>
              <a:t>Gründung 1984</a:t>
            </a:r>
          </a:p>
          <a:p>
            <a:r>
              <a:rPr lang="de-CH" sz="2400" dirty="0">
                <a:solidFill>
                  <a:schemeClr val="accent1">
                    <a:lumMod val="75000"/>
                  </a:schemeClr>
                </a:solidFill>
              </a:rPr>
              <a:t>28 Mitglieder, davon 2 Frauen</a:t>
            </a:r>
          </a:p>
          <a:p>
            <a:r>
              <a:rPr lang="de-CH" sz="2400" dirty="0">
                <a:solidFill>
                  <a:schemeClr val="accent1">
                    <a:lumMod val="75000"/>
                  </a:schemeClr>
                </a:solidFill>
              </a:rPr>
              <a:t>Altersdurchschnitt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 67,2 Jahre</a:t>
            </a:r>
            <a:endParaRPr lang="de-CH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CH" sz="2400" dirty="0">
                <a:solidFill>
                  <a:schemeClr val="accent1">
                    <a:lumMod val="75000"/>
                  </a:schemeClr>
                </a:solidFill>
              </a:rPr>
              <a:t>9 Treffen pro Jahr</a:t>
            </a:r>
          </a:p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Jährliche Vergabe Nachwuchs-Förderpreis an junge Sportlerinnen und Sportler aus der Region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5137261-4B41-7E8A-D3A4-3716AC38074E}"/>
              </a:ext>
            </a:extLst>
          </p:cNvPr>
          <p:cNvSpPr/>
          <p:nvPr/>
        </p:nvSpPr>
        <p:spPr>
          <a:xfrm>
            <a:off x="395536" y="1628800"/>
            <a:ext cx="835292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0FA9B67E-0D0F-B2CF-FC36-4DD5E5B53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530159" cy="749206"/>
          </a:xfrm>
          <a:prstGeom prst="rect">
            <a:avLst/>
          </a:prstGeom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04637DA4-193F-D472-7039-6DADF38C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el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«innovativ» oder nicht?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B8E848-78F3-7D9B-8C0D-AD33DCE46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r="35038" b="12006"/>
          <a:stretch/>
        </p:blipFill>
        <p:spPr>
          <a:xfrm>
            <a:off x="4932040" y="1615058"/>
            <a:ext cx="2479307" cy="3180273"/>
          </a:xfrm>
          <a:prstGeom prst="rect">
            <a:avLst/>
          </a:prstGeom>
        </p:spPr>
      </p:pic>
      <p:pic>
        <p:nvPicPr>
          <p:cNvPr id="5" name="Picture 31" descr="Brille mit Schweibenwischer">
            <a:extLst>
              <a:ext uri="{FF2B5EF4-FFF2-40B4-BE49-F238E27FC236}">
                <a16:creationId xmlns:a16="http://schemas.microsoft.com/office/drawing/2014/main" id="{BED75FBE-5511-B51D-3314-5B848A47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32857"/>
            <a:ext cx="2664296" cy="316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B13B9FE-B92D-18DB-3B14-60C46777FAAE}"/>
              </a:ext>
            </a:extLst>
          </p:cNvPr>
          <p:cNvSpPr txBox="1"/>
          <p:nvPr/>
        </p:nvSpPr>
        <p:spPr>
          <a:xfrm>
            <a:off x="1143499" y="5227730"/>
            <a:ext cx="2845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chemeClr val="accent1">
                    <a:lumMod val="75000"/>
                  </a:schemeClr>
                </a:solidFill>
              </a:rPr>
              <a:t>nicht innovativ!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8D8C61-9256-BFB8-8401-27395F361A51}"/>
              </a:ext>
            </a:extLst>
          </p:cNvPr>
          <p:cNvSpPr txBox="1"/>
          <p:nvPr/>
        </p:nvSpPr>
        <p:spPr>
          <a:xfrm>
            <a:off x="5292080" y="5227729"/>
            <a:ext cx="1901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>
                <a:solidFill>
                  <a:schemeClr val="accent1">
                    <a:lumMod val="75000"/>
                  </a:schemeClr>
                </a:solidFill>
              </a:rPr>
              <a:t>innovativ!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F9CE830-547C-8B64-B20B-D74EE3D5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also „innovativ“?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endParaRPr lang="de-DE" sz="2000" dirty="0"/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endParaRPr lang="de-CH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CH" sz="2000" dirty="0"/>
              <a:t>	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E939D1F-74EE-0D61-DF58-A7E2C8F6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80011"/>
            <a:ext cx="4536504" cy="32859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C5A530E-7ABF-BED0-95B7-D0F8A8BA9194}"/>
              </a:ext>
            </a:extLst>
          </p:cNvPr>
          <p:cNvSpPr txBox="1"/>
          <p:nvPr/>
        </p:nvSpPr>
        <p:spPr>
          <a:xfrm>
            <a:off x="1043608" y="515719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b="1" dirty="0">
                <a:solidFill>
                  <a:schemeClr val="accent1">
                    <a:lumMod val="75000"/>
                  </a:schemeClr>
                </a:solidFill>
              </a:rPr>
              <a:t>Innovatives Denken und Handeln ist kein Selbstzweck sondern soll Nutzen erzeugen!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991609C-71C4-51DB-70D9-C299BB84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Idee = Problem + Lösung</a:t>
            </a:r>
          </a:p>
          <a:p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Innovation = umgesetzte gute Idee</a:t>
            </a:r>
            <a:endParaRPr lang="de-CH" dirty="0"/>
          </a:p>
        </p:txBody>
      </p:sp>
      <p:pic>
        <p:nvPicPr>
          <p:cNvPr id="4" name="Grafik 3" descr="Ein Bild, das Text, Glühbirne, Handschrift, Licht enthält.&#10;&#10;Automatisch generierte Beschreibung">
            <a:extLst>
              <a:ext uri="{FF2B5EF4-FFF2-40B4-BE49-F238E27FC236}">
                <a16:creationId xmlns:a16="http://schemas.microsoft.com/office/drawing/2014/main" id="{F53456AF-814D-E723-A3E0-51ADFC187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15675"/>
            <a:ext cx="4597760" cy="293786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E3D510C-9657-0558-21B1-8CB655137F78}"/>
              </a:ext>
            </a:extLst>
          </p:cNvPr>
          <p:cNvSpPr txBox="1"/>
          <p:nvPr/>
        </p:nvSpPr>
        <p:spPr>
          <a:xfrm>
            <a:off x="792484" y="5784350"/>
            <a:ext cx="7321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Eine Idee ist dann gut, wenn das Problem relevant und die Lösung kreativ ist</a:t>
            </a:r>
          </a:p>
          <a:p>
            <a:endParaRPr lang="de-CH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Das heisst: Innovation muss </a:t>
            </a:r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Nutzen</a:t>
            </a:r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 stiften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17AD74F-9F0C-E906-E88D-EDF88E35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1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85775" y="6053138"/>
            <a:ext cx="252665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Michael </a:t>
            </a:r>
            <a:r>
              <a:rPr lang="de-DE" altLang="de-DE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Michalko</a:t>
            </a:r>
            <a:r>
              <a:rPr lang="de-DE" altLang="de-DE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Erfolgsgeheimnis Kreativität.</a:t>
            </a:r>
          </a:p>
        </p:txBody>
      </p:sp>
      <p:sp>
        <p:nvSpPr>
          <p:cNvPr id="32771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1575" y="725488"/>
            <a:ext cx="67500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953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953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953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953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9535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9535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9535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9535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altLang="de-DE" sz="1000" b="1">
              <a:solidFill>
                <a:schemeClr val="hlink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11560" y="4204507"/>
            <a:ext cx="7458472" cy="10191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Zapf Dingbats" pitchFamily="1" charset="2"/>
              <a:buNone/>
            </a:pPr>
            <a:r>
              <a:rPr lang="de-DE" altLang="de-DE" sz="2400" b="1" dirty="0">
                <a:solidFill>
                  <a:srgbClr val="FF0000"/>
                </a:solidFill>
                <a:latin typeface="+mn-lt"/>
              </a:rPr>
              <a:t>Antwort Einstein:</a:t>
            </a:r>
          </a:p>
          <a:p>
            <a:pPr eaLnBrk="1" hangingPunct="1">
              <a:spcBef>
                <a:spcPct val="50000"/>
              </a:spcBef>
              <a:buFont typeface="Zapf Dingbats" pitchFamily="1" charset="2"/>
              <a:buNone/>
            </a:pPr>
            <a:r>
              <a:rPr lang="de-DE" altLang="de-DE" sz="2400" dirty="0">
                <a:solidFill>
                  <a:srgbClr val="FF0000"/>
                </a:solidFill>
                <a:latin typeface="+mn-lt"/>
              </a:rPr>
              <a:t>„Ich würde 55 Minuten auf die Formulierung des Problems und 5 Minuten auf dessen Lösung verwenden!“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7169769" y="3389758"/>
            <a:ext cx="1586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Albert Einstein</a:t>
            </a:r>
          </a:p>
        </p:txBody>
      </p:sp>
      <p:pic>
        <p:nvPicPr>
          <p:cNvPr id="327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44" y="1568379"/>
            <a:ext cx="134143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7" name="Titel 1"/>
          <p:cNvSpPr>
            <a:spLocks noGrp="1"/>
          </p:cNvSpPr>
          <p:nvPr>
            <p:ph type="title"/>
          </p:nvPr>
        </p:nvSpPr>
        <p:spPr/>
        <p:txBody>
          <a:bodyPr vert="horz" lIns="91350" tIns="45677" rIns="91350" bIns="45677"/>
          <a:lstStyle/>
          <a:p>
            <a:pPr eaLnBrk="1" hangingPunct="1"/>
            <a:r>
              <a:rPr lang="de-DE" altLang="de-DE" dirty="0"/>
              <a:t>Das Problem richtig sehen</a:t>
            </a:r>
            <a:endParaRPr lang="en-GB" alt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9284" y="1771623"/>
            <a:ext cx="6193730" cy="16034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Frage:</a:t>
            </a:r>
            <a:r>
              <a:rPr lang="de-DE" alt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„Was würden Sie tun, wenn man Ihnen sagte, dass in der nächsten Stunde ein riesiger Komet auf die Erde einschlagen und sie völlig zerstören würde?“</a:t>
            </a:r>
          </a:p>
          <a:p>
            <a:endParaRPr lang="en-GB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7937351-70C2-84BC-32B9-4E89A240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8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Denken in «Problemfenstern»</a:t>
            </a:r>
          </a:p>
        </p:txBody>
      </p:sp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C1665F51-540F-56D0-595B-40057540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5DE78FF-CAD6-5654-7E36-21D60AB84AA8}"/>
              </a:ext>
            </a:extLst>
          </p:cNvPr>
          <p:cNvSpPr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Wie können wir neue Mitglieder gewinnen?</a:t>
            </a:r>
            <a:r>
              <a:rPr lang="de-CH" dirty="0"/>
              <a:t>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5CF3DD9-B00D-AE63-A0FA-A4A07359D1D9}"/>
              </a:ext>
            </a:extLst>
          </p:cNvPr>
          <p:cNvSpPr/>
          <p:nvPr/>
        </p:nvSpPr>
        <p:spPr>
          <a:xfrm>
            <a:off x="609600" y="4005064"/>
            <a:ext cx="3098304" cy="165618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CH" sz="1400" dirty="0">
                <a:solidFill>
                  <a:schemeClr val="accent1">
                    <a:lumMod val="75000"/>
                  </a:schemeClr>
                </a:solidFill>
              </a:rPr>
              <a:t>Wie können wir unser Programm interessant gestalten?</a:t>
            </a:r>
            <a:endParaRPr lang="de-CH" sz="1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BEAD0F2-553A-859F-BEED-C05BFC883C2D}"/>
              </a:ext>
            </a:extLst>
          </p:cNvPr>
          <p:cNvSpPr/>
          <p:nvPr/>
        </p:nvSpPr>
        <p:spPr>
          <a:xfrm>
            <a:off x="5013912" y="2348880"/>
            <a:ext cx="3014471" cy="15841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CH" sz="1400" dirty="0">
                <a:solidFill>
                  <a:schemeClr val="accent1">
                    <a:lumMod val="75000"/>
                  </a:schemeClr>
                </a:solidFill>
              </a:rPr>
              <a:t>Wie können wir unsere Bekanntheit in der Öffentlichkeit erhöhen?</a:t>
            </a:r>
            <a:endParaRPr lang="de-CH" sz="14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1968077-2F4C-6EC6-ADA2-30D000F2A37C}"/>
              </a:ext>
            </a:extLst>
          </p:cNvPr>
          <p:cNvSpPr/>
          <p:nvPr/>
        </p:nvSpPr>
        <p:spPr>
          <a:xfrm>
            <a:off x="5508104" y="4869160"/>
            <a:ext cx="2810272" cy="10081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CH" sz="1400" dirty="0">
                <a:solidFill>
                  <a:schemeClr val="accent1">
                    <a:lumMod val="75000"/>
                  </a:schemeClr>
                </a:solidFill>
              </a:rPr>
              <a:t>Wie können wir unseren Frauenanteil erhöhen?</a:t>
            </a:r>
            <a:endParaRPr lang="de-CH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FF2AD59-AD30-71E2-D462-B61721A74DDC}"/>
              </a:ext>
            </a:extLst>
          </p:cNvPr>
          <p:cNvSpPr/>
          <p:nvPr/>
        </p:nvSpPr>
        <p:spPr>
          <a:xfrm>
            <a:off x="1763688" y="4653136"/>
            <a:ext cx="1676400" cy="6046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CH" sz="1100" dirty="0">
                <a:solidFill>
                  <a:schemeClr val="accent1">
                    <a:lumMod val="75000"/>
                  </a:schemeClr>
                </a:solidFill>
              </a:rPr>
              <a:t>Wie können wir interessante ReferentInnen gewinnen?</a:t>
            </a:r>
            <a:endParaRPr lang="de-CH" sz="11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5E487A2-3B5E-771A-E1AC-B579BDBF2E96}"/>
              </a:ext>
            </a:extLst>
          </p:cNvPr>
          <p:cNvSpPr/>
          <p:nvPr/>
        </p:nvSpPr>
        <p:spPr>
          <a:xfrm>
            <a:off x="1427319" y="263413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DB5B8F6-8D86-5859-1FBA-E878CDF55BD7}"/>
              </a:ext>
            </a:extLst>
          </p:cNvPr>
          <p:cNvSpPr/>
          <p:nvPr/>
        </p:nvSpPr>
        <p:spPr>
          <a:xfrm>
            <a:off x="3460808" y="237510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AC537EA-FD3B-2665-3193-8CA952E02B9B}"/>
              </a:ext>
            </a:extLst>
          </p:cNvPr>
          <p:cNvSpPr/>
          <p:nvPr/>
        </p:nvSpPr>
        <p:spPr>
          <a:xfrm>
            <a:off x="6156176" y="20199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E161000-1303-4A91-083A-AF870D52A708}"/>
              </a:ext>
            </a:extLst>
          </p:cNvPr>
          <p:cNvSpPr/>
          <p:nvPr/>
        </p:nvSpPr>
        <p:spPr>
          <a:xfrm>
            <a:off x="2987824" y="306896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435B114-2AFF-6703-BF34-6876E78498D0}"/>
              </a:ext>
            </a:extLst>
          </p:cNvPr>
          <p:cNvSpPr/>
          <p:nvPr/>
        </p:nvSpPr>
        <p:spPr>
          <a:xfrm>
            <a:off x="4067944" y="53722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CE50107-250E-B3EB-0CD1-6B767ABFC359}"/>
              </a:ext>
            </a:extLst>
          </p:cNvPr>
          <p:cNvSpPr/>
          <p:nvPr/>
        </p:nvSpPr>
        <p:spPr>
          <a:xfrm>
            <a:off x="3988636" y="35761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DE2B933-D502-D16C-3886-96A6B4A0D81E}"/>
              </a:ext>
            </a:extLst>
          </p:cNvPr>
          <p:cNvSpPr/>
          <p:nvPr/>
        </p:nvSpPr>
        <p:spPr>
          <a:xfrm>
            <a:off x="7452320" y="424227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389D44-D311-3BE7-CAA0-E74ADB8FC41B}"/>
              </a:ext>
            </a:extLst>
          </p:cNvPr>
          <p:cNvSpPr/>
          <p:nvPr/>
        </p:nvSpPr>
        <p:spPr>
          <a:xfrm>
            <a:off x="4288457" y="276646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7FCB0C8-3027-2C54-DB79-BB71DDB685CD}"/>
              </a:ext>
            </a:extLst>
          </p:cNvPr>
          <p:cNvSpPr/>
          <p:nvPr/>
        </p:nvSpPr>
        <p:spPr>
          <a:xfrm>
            <a:off x="1907704" y="350414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C5EF96F-32A7-5A78-8E93-B38543D15AEA}"/>
              </a:ext>
            </a:extLst>
          </p:cNvPr>
          <p:cNvSpPr/>
          <p:nvPr/>
        </p:nvSpPr>
        <p:spPr>
          <a:xfrm>
            <a:off x="5170449" y="28864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131DC07-431C-8787-A747-D0354C069731}"/>
              </a:ext>
            </a:extLst>
          </p:cNvPr>
          <p:cNvSpPr/>
          <p:nvPr/>
        </p:nvSpPr>
        <p:spPr>
          <a:xfrm>
            <a:off x="4369481" y="44103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0E5F573-A0DF-3DCD-1A5D-65C3FD3F57B9}"/>
              </a:ext>
            </a:extLst>
          </p:cNvPr>
          <p:cNvSpPr/>
          <p:nvPr/>
        </p:nvSpPr>
        <p:spPr>
          <a:xfrm>
            <a:off x="6012160" y="430968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6158683-29AA-827B-D87D-0841002C0500}"/>
              </a:ext>
            </a:extLst>
          </p:cNvPr>
          <p:cNvSpPr/>
          <p:nvPr/>
        </p:nvSpPr>
        <p:spPr>
          <a:xfrm>
            <a:off x="755576" y="45811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010423D-9EB9-5214-6DCC-C69ADAF88E35}"/>
              </a:ext>
            </a:extLst>
          </p:cNvPr>
          <p:cNvSpPr/>
          <p:nvPr/>
        </p:nvSpPr>
        <p:spPr>
          <a:xfrm>
            <a:off x="5652120" y="537323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D137DA8-5467-BCE4-0208-88EEE7F42C21}"/>
              </a:ext>
            </a:extLst>
          </p:cNvPr>
          <p:cNvSpPr/>
          <p:nvPr/>
        </p:nvSpPr>
        <p:spPr>
          <a:xfrm>
            <a:off x="1323256" y="495497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3EF2F93-9255-EC55-A1D7-194C6B8E741A}"/>
              </a:ext>
            </a:extLst>
          </p:cNvPr>
          <p:cNvSpPr/>
          <p:nvPr/>
        </p:nvSpPr>
        <p:spPr>
          <a:xfrm>
            <a:off x="1460438" y="462415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28C1996-5572-D895-9CF6-AD3467685FE7}"/>
              </a:ext>
            </a:extLst>
          </p:cNvPr>
          <p:cNvSpPr/>
          <p:nvPr/>
        </p:nvSpPr>
        <p:spPr>
          <a:xfrm>
            <a:off x="1078632" y="5354049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EEA98B6-8A2E-9F14-9854-E24F201D8C7C}"/>
              </a:ext>
            </a:extLst>
          </p:cNvPr>
          <p:cNvSpPr/>
          <p:nvPr/>
        </p:nvSpPr>
        <p:spPr>
          <a:xfrm>
            <a:off x="1837016" y="5387515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24B21B5-8FDE-A5D0-71CB-049F5AAE27BA}"/>
              </a:ext>
            </a:extLst>
          </p:cNvPr>
          <p:cNvSpPr/>
          <p:nvPr/>
        </p:nvSpPr>
        <p:spPr>
          <a:xfrm>
            <a:off x="3419872" y="435726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F5388EB-26C3-FDFB-1D7D-88339BBE4A0D}"/>
              </a:ext>
            </a:extLst>
          </p:cNvPr>
          <p:cNvSpPr/>
          <p:nvPr/>
        </p:nvSpPr>
        <p:spPr>
          <a:xfrm>
            <a:off x="3388800" y="538614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AE10352-6534-4A04-114A-DCCFF860604D}"/>
              </a:ext>
            </a:extLst>
          </p:cNvPr>
          <p:cNvSpPr/>
          <p:nvPr/>
        </p:nvSpPr>
        <p:spPr>
          <a:xfrm>
            <a:off x="2870767" y="4709617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7B0E219-8E63-464A-3FEB-5D988F1EF833}"/>
              </a:ext>
            </a:extLst>
          </p:cNvPr>
          <p:cNvSpPr/>
          <p:nvPr/>
        </p:nvSpPr>
        <p:spPr>
          <a:xfrm>
            <a:off x="2485088" y="540435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9051CF5-26CF-D515-D5E7-5D2241D7FC8F}"/>
              </a:ext>
            </a:extLst>
          </p:cNvPr>
          <p:cNvSpPr/>
          <p:nvPr/>
        </p:nvSpPr>
        <p:spPr>
          <a:xfrm>
            <a:off x="3203848" y="4797152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CB51F1F7-DFAE-C684-8D3F-6A45EBE301C7}"/>
              </a:ext>
            </a:extLst>
          </p:cNvPr>
          <p:cNvSpPr/>
          <p:nvPr/>
        </p:nvSpPr>
        <p:spPr>
          <a:xfrm>
            <a:off x="2699792" y="4865273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37F4F94-A900-8E67-C25F-F7370C0EFEFE}"/>
              </a:ext>
            </a:extLst>
          </p:cNvPr>
          <p:cNvSpPr/>
          <p:nvPr/>
        </p:nvSpPr>
        <p:spPr>
          <a:xfrm>
            <a:off x="2885188" y="4964187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3D67A348-34B8-449A-B504-C68EEC325EBC}"/>
              </a:ext>
            </a:extLst>
          </p:cNvPr>
          <p:cNvSpPr/>
          <p:nvPr/>
        </p:nvSpPr>
        <p:spPr>
          <a:xfrm>
            <a:off x="1907704" y="4866295"/>
            <a:ext cx="72008" cy="720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1575" y="725488"/>
            <a:ext cx="67500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 defTabSz="8953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defTabSz="8953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defTabSz="8953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 defTabSz="8953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defTabSz="89535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defTabSz="89535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defTabSz="89535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defTabSz="89535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altLang="de-DE" sz="1000" b="1">
              <a:solidFill>
                <a:schemeClr val="hlink"/>
              </a:solidFill>
            </a:endParaRPr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 flipV="1">
            <a:off x="2574255" y="2527325"/>
            <a:ext cx="4292600" cy="3124200"/>
          </a:xfrm>
          <a:prstGeom prst="line">
            <a:avLst/>
          </a:prstGeom>
          <a:noFill/>
          <a:ln w="38100">
            <a:solidFill>
              <a:srgbClr val="423AD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6279510" y="2730525"/>
            <a:ext cx="210814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423A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Leistungs-Anforderungen: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artikuliert, erwartet</a:t>
            </a:r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4566568" y="2111400"/>
            <a:ext cx="0" cy="424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>
            <a:off x="1747168" y="4235475"/>
            <a:ext cx="6650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7480920" y="3668083"/>
            <a:ext cx="9829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latin typeface="+mn-lt"/>
              </a:rPr>
              <a:t>Erfüllungs-</a:t>
            </a:r>
            <a:br>
              <a:rPr lang="de-DE" altLang="de-DE" sz="1400" b="1" dirty="0">
                <a:latin typeface="+mn-lt"/>
              </a:rPr>
            </a:br>
            <a:r>
              <a:rPr lang="de-DE" altLang="de-DE" sz="1400" b="1" dirty="0">
                <a:latin typeface="+mn-lt"/>
              </a:rPr>
              <a:t>grad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382293" y="1598637"/>
            <a:ext cx="21383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Befriedigung der </a:t>
            </a:r>
            <a:br>
              <a:rPr lang="de-DE" alt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Kunden</a:t>
            </a:r>
          </a:p>
        </p:txBody>
      </p:sp>
      <p:sp>
        <p:nvSpPr>
          <p:cNvPr id="56" name="Arc 10"/>
          <p:cNvSpPr>
            <a:spLocks/>
          </p:cNvSpPr>
          <p:nvPr/>
        </p:nvSpPr>
        <p:spPr bwMode="auto">
          <a:xfrm flipV="1">
            <a:off x="2483768" y="1628800"/>
            <a:ext cx="4292600" cy="2362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2372643" y="3082950"/>
            <a:ext cx="2284412" cy="738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B050"/>
                </a:solidFill>
                <a:latin typeface="+mn-lt"/>
              </a:rPr>
              <a:t>Begeisterungs-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B050"/>
                </a:solidFill>
                <a:latin typeface="+mn-lt"/>
              </a:rPr>
              <a:t>Anforderungen: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latin typeface="+mn-lt"/>
              </a:rPr>
              <a:t>nicht artikuliert, unerwartet</a:t>
            </a:r>
          </a:p>
        </p:txBody>
      </p:sp>
      <p:sp>
        <p:nvSpPr>
          <p:cNvPr id="58" name="Arc 12"/>
          <p:cNvSpPr>
            <a:spLocks/>
          </p:cNvSpPr>
          <p:nvPr/>
        </p:nvSpPr>
        <p:spPr bwMode="auto">
          <a:xfrm flipH="1">
            <a:off x="2818730" y="4451375"/>
            <a:ext cx="4292600" cy="18256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1738517" y="5607075"/>
            <a:ext cx="208422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C00000"/>
                </a:solidFill>
                <a:latin typeface="+mn-lt"/>
              </a:rPr>
              <a:t>Basis-Anforderungen: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dirty="0">
                <a:latin typeface="+mn-lt"/>
              </a:rPr>
              <a:t>nicht artikuliert, erwartet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608931" y="5724611"/>
            <a:ext cx="867023" cy="2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Tx/>
              <a:buFont typeface="Audi Type" pitchFamily="34" charset="0"/>
              <a:buNone/>
            </a:pPr>
            <a:r>
              <a:rPr lang="de-CH" altLang="de-D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enttäuscht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547480" y="4458245"/>
            <a:ext cx="914279" cy="5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Tx/>
              <a:buFont typeface="Audi Type" pitchFamily="34" charset="0"/>
              <a:buNone/>
            </a:pPr>
            <a:r>
              <a:rPr lang="de-CH" altLang="de-DE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Nicht</a:t>
            </a:r>
            <a:br>
              <a:rPr lang="de-CH" altLang="de-DE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unglücklich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91351" y="3186658"/>
            <a:ext cx="1024950" cy="50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Tx/>
              <a:buFont typeface="Audi Type" pitchFamily="34" charset="0"/>
              <a:buNone/>
            </a:pPr>
            <a:r>
              <a:rPr lang="de-CH" altLang="de-DE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Sofortiges</a:t>
            </a:r>
            <a:br>
              <a:rPr lang="de-CH" altLang="de-DE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Glücksgefühl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02164" y="2129383"/>
            <a:ext cx="1042840" cy="2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Tx/>
              <a:buFont typeface="Audi Type" pitchFamily="34" charset="0"/>
              <a:buNone/>
            </a:pPr>
            <a:r>
              <a:rPr lang="de-CH" altLang="de-DE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Begeisterung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878414" y="5156745"/>
            <a:ext cx="250825" cy="371475"/>
          </a:xfrm>
          <a:prstGeom prst="upArrow">
            <a:avLst>
              <a:gd name="adj1" fmla="val 50000"/>
              <a:gd name="adj2" fmla="val 37025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Tx/>
              <a:buFont typeface="Audi Type" pitchFamily="34" charset="0"/>
              <a:buNone/>
            </a:pPr>
            <a:endParaRPr lang="de-DE" altLang="de-DE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878414" y="3886745"/>
            <a:ext cx="250825" cy="371475"/>
          </a:xfrm>
          <a:prstGeom prst="upArrow">
            <a:avLst>
              <a:gd name="adj1" fmla="val 50000"/>
              <a:gd name="adj2" fmla="val 37025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Tx/>
              <a:buFont typeface="Audi Type" pitchFamily="34" charset="0"/>
              <a:buNone/>
            </a:pPr>
            <a:endParaRPr lang="de-DE" altLang="de-DE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78414" y="2615158"/>
            <a:ext cx="250825" cy="371475"/>
          </a:xfrm>
          <a:prstGeom prst="upArrow">
            <a:avLst>
              <a:gd name="adj1" fmla="val 50000"/>
              <a:gd name="adj2" fmla="val 37025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lnSpc>
                <a:spcPts val="2200"/>
              </a:lnSpc>
              <a:spcBef>
                <a:spcPts val="800"/>
              </a:spcBef>
              <a:buClr>
                <a:srgbClr val="969696"/>
              </a:buClr>
              <a:buSzPct val="7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800"/>
              </a:spcBef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Zapf Dingbats" pitchFamily="1" charset="2"/>
              <a:buBlip>
                <a:blip r:embed="rId4"/>
              </a:buBlip>
              <a:defRPr>
                <a:solidFill>
                  <a:schemeClr val="tx1"/>
                </a:solidFill>
                <a:latin typeface="Frutiger 45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Clr>
                <a:schemeClr val="accent2"/>
              </a:buClr>
              <a:buSzTx/>
              <a:buFont typeface="Audi Type" pitchFamily="34" charset="0"/>
              <a:buNone/>
            </a:pPr>
            <a:endParaRPr lang="de-DE" altLang="de-DE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Kundenbedürfnisse – Kano-Modell</a:t>
            </a:r>
            <a:endParaRPr lang="en-GB" alt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0E6C66-6E8B-69C3-4814-9EBC2DB891ED}"/>
              </a:ext>
            </a:extLst>
          </p:cNvPr>
          <p:cNvSpPr txBox="1"/>
          <p:nvPr/>
        </p:nvSpPr>
        <p:spPr>
          <a:xfrm>
            <a:off x="1364835" y="3963052"/>
            <a:ext cx="23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6DECF8-C2C2-BD8A-347E-F55F0072B7A3}"/>
              </a:ext>
            </a:extLst>
          </p:cNvPr>
          <p:cNvSpPr txBox="1"/>
          <p:nvPr/>
        </p:nvSpPr>
        <p:spPr>
          <a:xfrm>
            <a:off x="8566125" y="3963052"/>
            <a:ext cx="23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+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18C205-DAF6-EC49-09E5-707A37A89517}"/>
              </a:ext>
            </a:extLst>
          </p:cNvPr>
          <p:cNvSpPr txBox="1"/>
          <p:nvPr/>
        </p:nvSpPr>
        <p:spPr>
          <a:xfrm>
            <a:off x="4671888" y="5604291"/>
            <a:ext cx="429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accent1">
                    <a:lumMod val="75000"/>
                  </a:schemeClr>
                </a:solidFill>
              </a:rPr>
              <a:t>Beispiele für Anforderungen unserer Mitglieder? 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CECF223-F99F-E7FE-7515-2C26B4C1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03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6" grpId="0" animBg="1"/>
      <p:bldP spid="57" grpId="0" animBg="1"/>
      <p:bldP spid="58" grpId="0" animBg="1"/>
      <p:bldP spid="5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334108"/>
            <a:ext cx="7696200" cy="42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47" tIns="41274" rIns="82547" bIns="41274">
            <a:spAutoFit/>
          </a:bodyPr>
          <a:lstStyle>
            <a:lvl1pPr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endParaRPr lang="de-DE" altLang="de-DE" sz="2215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52755"/>
            <a:ext cx="7162800" cy="69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194" tIns="33990" rIns="69194" bIns="33990">
            <a:spAutoFit/>
          </a:bodyPr>
          <a:lstStyle>
            <a:lvl1pPr defTabSz="757238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757238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757238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757238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757238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defTabSz="757238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defTabSz="757238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defTabSz="757238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defTabSz="757238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Aft>
                <a:spcPct val="0"/>
              </a:spcAft>
            </a:pPr>
            <a:endParaRPr lang="de-DE" altLang="de-DE" sz="2215">
              <a:solidFill>
                <a:schemeClr val="tx1"/>
              </a:solidFill>
              <a:latin typeface="GillSans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endParaRPr lang="de-DE" altLang="de-DE" sz="2215">
              <a:solidFill>
                <a:schemeClr val="tx1"/>
              </a:solidFill>
              <a:latin typeface="GillSans" charset="0"/>
            </a:endParaRPr>
          </a:p>
        </p:txBody>
      </p:sp>
      <p:sp>
        <p:nvSpPr>
          <p:cNvPr id="13316" name="Rectangle 11"/>
          <p:cNvSpPr>
            <a:spLocks noGrp="1" noChangeArrowheads="1"/>
          </p:cNvSpPr>
          <p:nvPr>
            <p:ph type="title"/>
          </p:nvPr>
        </p:nvSpPr>
        <p:spPr/>
        <p:txBody>
          <a:bodyPr vert="horz" lIns="91350" tIns="45677" rIns="91350" bIns="45677" rtlCol="0" anchor="ctr">
            <a:normAutofit/>
          </a:bodyPr>
          <a:lstStyle/>
          <a:p>
            <a:r>
              <a:rPr lang="de-DE" altLang="de-DE" sz="3200" dirty="0"/>
              <a:t>Kreativitätsfördernde Umfelder</a:t>
            </a:r>
            <a:endParaRPr lang="de-CH" altLang="de-DE" sz="3200" dirty="0"/>
          </a:p>
        </p:txBody>
      </p:sp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298938" y="6021360"/>
            <a:ext cx="3352800" cy="22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47" tIns="41274" rIns="82547" bIns="41274">
            <a:spAutoFit/>
          </a:bodyPr>
          <a:lstStyle>
            <a:lvl1pPr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885825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defTabSz="88582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de-DE" altLang="de-DE" sz="9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Quelle: Manager Magazin: Kinder an die Macht</a:t>
            </a: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491554" y="2179190"/>
            <a:ext cx="3864422" cy="299774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739775" eaLnBrk="0" hangingPunct="0"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739775" eaLnBrk="0" hangingPunct="0"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739775" eaLnBrk="0" hangingPunct="0"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739775" eaLnBrk="0" hangingPunct="0"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739775" eaLnBrk="0" hangingPunct="0"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defTabSz="7397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defTabSz="7397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defTabSz="7397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defTabSz="739775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der Natur	28%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Verein/ Club	  4%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Sport	  5%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Badewanne	  1%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Fernsehen	  5%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Essen	  4%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Spiel und Hobby	  4%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Ferien	13%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Geschäftsreisen	11%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 anderen Orten	  1%</a:t>
            </a: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auto">
          <a:xfrm>
            <a:off x="4860031" y="2197900"/>
            <a:ext cx="3792415" cy="15204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825500" eaLnBrk="0" hangingPunct="0"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825500" eaLnBrk="0" hangingPunct="0"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825500" eaLnBrk="0" hangingPunct="0"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825500" eaLnBrk="0" hangingPunct="0"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825500" eaLnBrk="0" hangingPunct="0"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defTabSz="8255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defTabSz="8255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defTabSz="8255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defTabSz="8255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tabLst>
                <a:tab pos="3671888" algn="r"/>
              </a:tabLs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anstrengenden Sitzungen	  6%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langweiligen Sitzungen 	10%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Mit Kreativitätstechniken	 1%</a:t>
            </a:r>
          </a:p>
          <a:p>
            <a:pPr>
              <a:lnSpc>
                <a:spcPct val="100000"/>
              </a:lnSpc>
              <a:spcAft>
                <a:spcPct val="2000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Am Arbeitsplatz	  4%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de-DE" altLang="de-DE" sz="1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der Pause	  3%</a:t>
            </a:r>
          </a:p>
        </p:txBody>
      </p:sp>
      <p:sp>
        <p:nvSpPr>
          <p:cNvPr id="13322" name="Text Box 20"/>
          <p:cNvSpPr txBox="1">
            <a:spLocks noChangeArrowheads="1"/>
          </p:cNvSpPr>
          <p:nvPr/>
        </p:nvSpPr>
        <p:spPr bwMode="auto">
          <a:xfrm>
            <a:off x="418283" y="1717120"/>
            <a:ext cx="4081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de-DE" altLang="de-DE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Ausserhalb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des Unternehmens (76%)</a:t>
            </a:r>
          </a:p>
        </p:txBody>
      </p:sp>
      <p:sp>
        <p:nvSpPr>
          <p:cNvPr id="13323" name="Text Box 21"/>
          <p:cNvSpPr txBox="1">
            <a:spLocks noChangeArrowheads="1"/>
          </p:cNvSpPr>
          <p:nvPr/>
        </p:nvSpPr>
        <p:spPr bwMode="auto">
          <a:xfrm>
            <a:off x="4717020" y="1717940"/>
            <a:ext cx="2675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5000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Im Unternehmen (24%)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8540127F-D7CD-B9B9-A671-FBFEE3BE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42AD375-037F-43D0-B059-5172DA06796A}" type="slidenum">
              <a:rPr lang="de-CH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1776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q0Yp017cU6953ZGV8wQ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q0Yp017cU6953ZGV8wQS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q0Yp017cU6953ZGV8wQ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q0Yp017cU6953ZGV8wQSg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Bildschirmpräsentation (4:3)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Arial Black</vt:lpstr>
      <vt:lpstr>Audi Type</vt:lpstr>
      <vt:lpstr>Calibri</vt:lpstr>
      <vt:lpstr>GillSans</vt:lpstr>
      <vt:lpstr>Times</vt:lpstr>
      <vt:lpstr>Times New Roman</vt:lpstr>
      <vt:lpstr>Zapf Dingbats</vt:lpstr>
      <vt:lpstr>Larissa-Design</vt:lpstr>
      <vt:lpstr>Innovatives Denken und Handeln in den Clubs</vt:lpstr>
      <vt:lpstr>Mein Club</vt:lpstr>
      <vt:lpstr>«innovativ» oder nicht?</vt:lpstr>
      <vt:lpstr>Was bedeutet also „innovativ“?</vt:lpstr>
      <vt:lpstr>Innovation = umgesetzte gute Idee</vt:lpstr>
      <vt:lpstr>Das Problem richtig sehen</vt:lpstr>
      <vt:lpstr>Denken in «Problemfenstern»</vt:lpstr>
      <vt:lpstr>Kundenbedürfnisse – Kano-Modell</vt:lpstr>
      <vt:lpstr>Kreativitätsfördernde Umfelder</vt:lpstr>
      <vt:lpstr>Worauf basiert Kreativität?</vt:lpstr>
      <vt:lpstr>Beispiel für «zufällige» Anreize</vt:lpstr>
      <vt:lpstr>Einfluss der Teamzusammensetzung</vt:lpstr>
      <vt:lpstr>Fazit</vt:lpstr>
      <vt:lpstr>Der erste Schritt ist oft der schwierigste</vt:lpstr>
      <vt:lpstr>Vielen Dank für eure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Panathlon-Club Zürichsee-Oberland</dc:title>
  <dc:creator>Beda</dc:creator>
  <cp:lastModifiedBy>Beat Birkenmeier</cp:lastModifiedBy>
  <cp:revision>374</cp:revision>
  <cp:lastPrinted>2024-01-22T07:39:46Z</cp:lastPrinted>
  <dcterms:created xsi:type="dcterms:W3CDTF">2012-01-23T11:45:03Z</dcterms:created>
  <dcterms:modified xsi:type="dcterms:W3CDTF">2024-09-03T08:39:58Z</dcterms:modified>
</cp:coreProperties>
</file>