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321" r:id="rId5"/>
    <p:sldId id="358" r:id="rId6"/>
    <p:sldId id="322" r:id="rId7"/>
    <p:sldId id="329" r:id="rId8"/>
    <p:sldId id="323" r:id="rId9"/>
    <p:sldId id="330" r:id="rId10"/>
    <p:sldId id="324" r:id="rId11"/>
    <p:sldId id="332" r:id="rId12"/>
    <p:sldId id="320" r:id="rId13"/>
    <p:sldId id="297" r:id="rId14"/>
    <p:sldId id="327" r:id="rId15"/>
    <p:sldId id="334" r:id="rId16"/>
    <p:sldId id="328" r:id="rId17"/>
    <p:sldId id="335" r:id="rId18"/>
    <p:sldId id="336" r:id="rId19"/>
    <p:sldId id="337" r:id="rId20"/>
    <p:sldId id="338" r:id="rId21"/>
    <p:sldId id="339" r:id="rId22"/>
    <p:sldId id="340" r:id="rId23"/>
    <p:sldId id="341" r:id="rId24"/>
    <p:sldId id="342" r:id="rId25"/>
    <p:sldId id="343" r:id="rId26"/>
    <p:sldId id="351" r:id="rId27"/>
    <p:sldId id="352" r:id="rId28"/>
    <p:sldId id="347" r:id="rId29"/>
    <p:sldId id="348" r:id="rId30"/>
    <p:sldId id="349" r:id="rId31"/>
    <p:sldId id="350" r:id="rId32"/>
    <p:sldId id="333" r:id="rId33"/>
    <p:sldId id="353" r:id="rId34"/>
    <p:sldId id="308" r:id="rId35"/>
    <p:sldId id="354" r:id="rId36"/>
  </p:sldIdLst>
  <p:sldSz cx="9144000" cy="5143500" type="screen16x9"/>
  <p:notesSz cx="9144000" cy="51435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068" autoAdjust="0"/>
  </p:normalViewPr>
  <p:slideViewPr>
    <p:cSldViewPr>
      <p:cViewPr varScale="1">
        <p:scale>
          <a:sx n="136" d="100"/>
          <a:sy n="136" d="100"/>
        </p:scale>
        <p:origin x="894"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85530433-5DBB-4AEE-B8D7-A404C8BA623C}" type="datetimeFigureOut">
              <a:rPr lang="de-CH" smtClean="0"/>
              <a:t>10.12.2025</a:t>
            </a:fld>
            <a:endParaRPr lang="de-CH"/>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CA3AED97-1E52-4AD5-8C30-CB831A3C7B5B}" type="slidenum">
              <a:rPr lang="de-CH" smtClean="0"/>
              <a:t>‹Nr.›</a:t>
            </a:fld>
            <a:endParaRPr lang="de-CH"/>
          </a:p>
        </p:txBody>
      </p:sp>
    </p:spTree>
    <p:extLst>
      <p:ext uri="{BB962C8B-B14F-4D97-AF65-F5344CB8AC3E}">
        <p14:creationId xmlns:p14="http://schemas.microsoft.com/office/powerpoint/2010/main" val="83541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3AED97-1E52-4AD5-8C30-CB831A3C7B5B}" type="slidenum">
              <a:rPr lang="de-CH" smtClean="0"/>
              <a:t>4</a:t>
            </a:fld>
            <a:endParaRPr lang="de-CH"/>
          </a:p>
        </p:txBody>
      </p:sp>
    </p:spTree>
    <p:extLst>
      <p:ext uri="{BB962C8B-B14F-4D97-AF65-F5344CB8AC3E}">
        <p14:creationId xmlns:p14="http://schemas.microsoft.com/office/powerpoint/2010/main" val="160283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3AED97-1E52-4AD5-8C30-CB831A3C7B5B}" type="slidenum">
              <a:rPr lang="de-CH" smtClean="0"/>
              <a:t>16</a:t>
            </a:fld>
            <a:endParaRPr lang="de-CH"/>
          </a:p>
        </p:txBody>
      </p:sp>
    </p:spTree>
    <p:extLst>
      <p:ext uri="{BB962C8B-B14F-4D97-AF65-F5344CB8AC3E}">
        <p14:creationId xmlns:p14="http://schemas.microsoft.com/office/powerpoint/2010/main" val="135273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01A6-E860-0C1B-0D03-F7B0C46F2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7C795-498B-0FF0-B0B5-F6F448BB1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80AAE-E515-A49D-84CF-FAF7AFB6987E}"/>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2F695206-819E-7A96-BF9E-2E31EFA64F91}"/>
              </a:ext>
            </a:extLst>
          </p:cNvPr>
          <p:cNvSpPr>
            <a:spLocks noGrp="1"/>
          </p:cNvSpPr>
          <p:nvPr>
            <p:ph type="sldNum" sz="quarter" idx="5"/>
          </p:nvPr>
        </p:nvSpPr>
        <p:spPr/>
        <p:txBody>
          <a:bodyPr/>
          <a:lstStyle/>
          <a:p>
            <a:fld id="{CA3AED97-1E52-4AD5-8C30-CB831A3C7B5B}" type="slidenum">
              <a:rPr lang="de-CH" smtClean="0"/>
              <a:t>17</a:t>
            </a:fld>
            <a:endParaRPr lang="de-CH"/>
          </a:p>
        </p:txBody>
      </p:sp>
    </p:spTree>
    <p:extLst>
      <p:ext uri="{BB962C8B-B14F-4D97-AF65-F5344CB8AC3E}">
        <p14:creationId xmlns:p14="http://schemas.microsoft.com/office/powerpoint/2010/main" val="217535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86B3-78C9-B3E5-EE4C-45AF50BBA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58C34-7965-5F02-2055-7966A9D84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FF357-8988-BA03-81B2-FF13C6B1C842}"/>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A906CB3A-4A23-64B3-CD33-4F596C45EE2D}"/>
              </a:ext>
            </a:extLst>
          </p:cNvPr>
          <p:cNvSpPr>
            <a:spLocks noGrp="1"/>
          </p:cNvSpPr>
          <p:nvPr>
            <p:ph type="sldNum" sz="quarter" idx="5"/>
          </p:nvPr>
        </p:nvSpPr>
        <p:spPr/>
        <p:txBody>
          <a:bodyPr/>
          <a:lstStyle/>
          <a:p>
            <a:fld id="{CA3AED97-1E52-4AD5-8C30-CB831A3C7B5B}" type="slidenum">
              <a:rPr lang="de-CH" smtClean="0"/>
              <a:t>18</a:t>
            </a:fld>
            <a:endParaRPr lang="de-CH"/>
          </a:p>
        </p:txBody>
      </p:sp>
    </p:spTree>
    <p:extLst>
      <p:ext uri="{BB962C8B-B14F-4D97-AF65-F5344CB8AC3E}">
        <p14:creationId xmlns:p14="http://schemas.microsoft.com/office/powerpoint/2010/main" val="371515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6903-7F3C-15F8-B89A-771162126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78E1A-9AF0-3CE1-F057-65FC3E136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A7484-BA18-6A1B-5794-34D7F62D9BE0}"/>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03E3D432-4550-EE1A-357A-E8E4A05312B8}"/>
              </a:ext>
            </a:extLst>
          </p:cNvPr>
          <p:cNvSpPr>
            <a:spLocks noGrp="1"/>
          </p:cNvSpPr>
          <p:nvPr>
            <p:ph type="sldNum" sz="quarter" idx="5"/>
          </p:nvPr>
        </p:nvSpPr>
        <p:spPr/>
        <p:txBody>
          <a:bodyPr/>
          <a:lstStyle/>
          <a:p>
            <a:fld id="{CA3AED97-1E52-4AD5-8C30-CB831A3C7B5B}" type="slidenum">
              <a:rPr lang="de-CH" smtClean="0"/>
              <a:t>19</a:t>
            </a:fld>
            <a:endParaRPr lang="de-CH"/>
          </a:p>
        </p:txBody>
      </p:sp>
    </p:spTree>
    <p:extLst>
      <p:ext uri="{BB962C8B-B14F-4D97-AF65-F5344CB8AC3E}">
        <p14:creationId xmlns:p14="http://schemas.microsoft.com/office/powerpoint/2010/main" val="422420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8D23C-A424-5AD0-011A-6EF6C5FBB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C622F-2BE3-E290-C224-B014013D1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58BC5-E8FB-3C9D-7C3F-70AAF94DDD65}"/>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A93E69DA-F0EB-1A24-824B-8233116AA129}"/>
              </a:ext>
            </a:extLst>
          </p:cNvPr>
          <p:cNvSpPr>
            <a:spLocks noGrp="1"/>
          </p:cNvSpPr>
          <p:nvPr>
            <p:ph type="sldNum" sz="quarter" idx="5"/>
          </p:nvPr>
        </p:nvSpPr>
        <p:spPr/>
        <p:txBody>
          <a:bodyPr/>
          <a:lstStyle/>
          <a:p>
            <a:fld id="{CA3AED97-1E52-4AD5-8C30-CB831A3C7B5B}" type="slidenum">
              <a:rPr lang="de-CH" smtClean="0"/>
              <a:t>20</a:t>
            </a:fld>
            <a:endParaRPr lang="de-CH"/>
          </a:p>
        </p:txBody>
      </p:sp>
    </p:spTree>
    <p:extLst>
      <p:ext uri="{BB962C8B-B14F-4D97-AF65-F5344CB8AC3E}">
        <p14:creationId xmlns:p14="http://schemas.microsoft.com/office/powerpoint/2010/main" val="3978124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2B0A-EBA2-C2C4-2927-2DAA61B6D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259C1-2801-24AE-C4B5-0023F4CBA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0A4AF-4522-D5A3-74DC-08566611B65A}"/>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24B9D677-B5BD-B65F-2024-B6C619A7DF87}"/>
              </a:ext>
            </a:extLst>
          </p:cNvPr>
          <p:cNvSpPr>
            <a:spLocks noGrp="1"/>
          </p:cNvSpPr>
          <p:nvPr>
            <p:ph type="sldNum" sz="quarter" idx="5"/>
          </p:nvPr>
        </p:nvSpPr>
        <p:spPr/>
        <p:txBody>
          <a:bodyPr/>
          <a:lstStyle/>
          <a:p>
            <a:fld id="{CA3AED97-1E52-4AD5-8C30-CB831A3C7B5B}" type="slidenum">
              <a:rPr lang="de-CH" smtClean="0"/>
              <a:t>21</a:t>
            </a:fld>
            <a:endParaRPr lang="de-CH"/>
          </a:p>
        </p:txBody>
      </p:sp>
    </p:spTree>
    <p:extLst>
      <p:ext uri="{BB962C8B-B14F-4D97-AF65-F5344CB8AC3E}">
        <p14:creationId xmlns:p14="http://schemas.microsoft.com/office/powerpoint/2010/main" val="2590313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02D92-2ECF-2C57-1290-8903ACD4C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84E1F-69D3-F215-71AF-7B26FB880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9BD86-B501-5A98-118F-D7BB090DC03E}"/>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4772FC0D-FCCF-C848-64EE-684119A46622}"/>
              </a:ext>
            </a:extLst>
          </p:cNvPr>
          <p:cNvSpPr>
            <a:spLocks noGrp="1"/>
          </p:cNvSpPr>
          <p:nvPr>
            <p:ph type="sldNum" sz="quarter" idx="5"/>
          </p:nvPr>
        </p:nvSpPr>
        <p:spPr/>
        <p:txBody>
          <a:bodyPr/>
          <a:lstStyle/>
          <a:p>
            <a:fld id="{CA3AED97-1E52-4AD5-8C30-CB831A3C7B5B}" type="slidenum">
              <a:rPr lang="de-CH" smtClean="0"/>
              <a:t>22</a:t>
            </a:fld>
            <a:endParaRPr lang="de-CH"/>
          </a:p>
        </p:txBody>
      </p:sp>
    </p:spTree>
    <p:extLst>
      <p:ext uri="{BB962C8B-B14F-4D97-AF65-F5344CB8AC3E}">
        <p14:creationId xmlns:p14="http://schemas.microsoft.com/office/powerpoint/2010/main" val="327870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3E27-A0CA-7C30-C398-C0306160B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A7CCE-AB40-8BCA-5EC3-860D16743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499D1-31F6-6E11-2EAE-C23053DAC3EE}"/>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C9537725-0F7E-46BA-932C-98069B1CB517}"/>
              </a:ext>
            </a:extLst>
          </p:cNvPr>
          <p:cNvSpPr>
            <a:spLocks noGrp="1"/>
          </p:cNvSpPr>
          <p:nvPr>
            <p:ph type="sldNum" sz="quarter" idx="5"/>
          </p:nvPr>
        </p:nvSpPr>
        <p:spPr/>
        <p:txBody>
          <a:bodyPr/>
          <a:lstStyle/>
          <a:p>
            <a:fld id="{CA3AED97-1E52-4AD5-8C30-CB831A3C7B5B}" type="slidenum">
              <a:rPr lang="de-CH" smtClean="0"/>
              <a:t>23</a:t>
            </a:fld>
            <a:endParaRPr lang="de-CH"/>
          </a:p>
        </p:txBody>
      </p:sp>
    </p:spTree>
    <p:extLst>
      <p:ext uri="{BB962C8B-B14F-4D97-AF65-F5344CB8AC3E}">
        <p14:creationId xmlns:p14="http://schemas.microsoft.com/office/powerpoint/2010/main" val="3649372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D1461-1ED5-8C80-9F0E-AEA63D8AA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E0F1D-017F-3532-0503-A00B1CF76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3FDE4-928A-CF3D-3594-99412485C94E}"/>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E0793010-A129-A4CD-4D4C-B3AFE985281D}"/>
              </a:ext>
            </a:extLst>
          </p:cNvPr>
          <p:cNvSpPr>
            <a:spLocks noGrp="1"/>
          </p:cNvSpPr>
          <p:nvPr>
            <p:ph type="sldNum" sz="quarter" idx="5"/>
          </p:nvPr>
        </p:nvSpPr>
        <p:spPr/>
        <p:txBody>
          <a:bodyPr/>
          <a:lstStyle/>
          <a:p>
            <a:fld id="{CA3AED97-1E52-4AD5-8C30-CB831A3C7B5B}" type="slidenum">
              <a:rPr lang="de-CH" smtClean="0"/>
              <a:t>24</a:t>
            </a:fld>
            <a:endParaRPr lang="de-CH"/>
          </a:p>
        </p:txBody>
      </p:sp>
    </p:spTree>
    <p:extLst>
      <p:ext uri="{BB962C8B-B14F-4D97-AF65-F5344CB8AC3E}">
        <p14:creationId xmlns:p14="http://schemas.microsoft.com/office/powerpoint/2010/main" val="120521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4E9F5-8ABF-ED47-76F1-9A7B91FC8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AD933-D0D1-AB02-0DBB-448750F41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F3B1A-838F-30A3-92B1-8FACEBC57505}"/>
              </a:ext>
            </a:extLst>
          </p:cNvPr>
          <p:cNvSpPr>
            <a:spLocks noGrp="1"/>
          </p:cNvSpPr>
          <p:nvPr>
            <p:ph type="body" idx="1"/>
          </p:nvPr>
        </p:nvSpPr>
        <p:spPr/>
        <p:txBody>
          <a:bodyPr/>
          <a:lstStyle/>
          <a:p>
            <a:r>
              <a:rPr lang="de-CH" i="0" dirty="0"/>
              <a:t>Interview 1 - </a:t>
            </a:r>
            <a:r>
              <a:rPr lang="de-DE" i="0" dirty="0"/>
              <a:t>Igor Labuts, ehemaliger lettischer Fußballspieler und aktueller Futsalspieler, hat sich bereit erklärt, im Rahmen des SAMF-Projekts an die Öffentlichkeit zu gehen und darüber zu sprechen, wie er sich fühlte, nachdem er vom irischen Fußballverband wegen des Verdachts auf Spielmanipulation gesperrt worden war, und welche Auswirkungen diese Entscheidung auf seinen Ruf hatte.Igor teilt mit den jüngeren Athleten die Schwierigkeiten, die er während des Gerichtsverfahrens, dem er unterworfen war, erlebte, und erklärt, was seiner Meinung nach berücksichtigt werden sollte, wenn man in einen Verein eingeladen wird.</a:t>
            </a:r>
          </a:p>
          <a:p>
            <a:endParaRPr lang="de-DE" i="0" dirty="0"/>
          </a:p>
          <a:p>
            <a:r>
              <a:rPr lang="de-DE" i="0" dirty="0"/>
              <a:t>Interview 2 - Ein ehemaliger Fußballspieler berichtet über die beunruhigende Abfolge von Ereignissen, die zu seiner Verwicklung in Spielmanipulationen führten. Von einer unschuldigen Begegnung mit einem Kind bis hin zu wachsendem Druck beleuchtet diese Geschichte die erschütternde Realität der Nötigung und die ethischen Dilemmata, mit denen Sportler konfrontiert sind.Mit schonungsloser Ehrlichkeit enthüllt der Spieler den Moment der Schwäche, der sein Leben und seine Karriere veränderte. Die fesselnde Erzählung beleuchtet die unheilvolle Abfolge der Ereignisse, von der anfänglichen Bestechung über die Drohungen und Nötigungen bis hin zu den unumkehrbaren Folgen der Annahme von Geld, um das Spiel zu beeinflussen.</a:t>
            </a:r>
          </a:p>
          <a:p>
            <a:endParaRPr lang="de-DE" i="0" dirty="0"/>
          </a:p>
          <a:p>
            <a:r>
              <a:rPr lang="de-DE" i="0" dirty="0"/>
              <a:t>Interview 3 - Ein ehemaliger Spieler schildert die erschütternde Erfahrung, von seinem Heimatverein zur Teilnahme an Spielmanipulationen gezwungen worden zu sein. Im Alter von 20 Jahren wurde er wiederholt von Vereinsmitgliedern und anderen Spielern aufgefordert, Spielergebnisse zu manipulieren, um durch illegale Wetten finanzielle Gewinne zu erzielen. Angesichts der zunehmenden Drohungen und des Drucks, der auf ihn ausgeübt wurde, stand der Spieler vor einer schwierigen Entscheidung, die seine Karriere und seine persönliche Integrität verändern könnte. Zwischen den Anforderungen der Universitätsprüfungen und dem Gewicht dieser Zwangstaktiken traf er schließlich die mutige Entscheidung, sich der Korruption zu widersetzen und die Vorfälle den Behörden zu melden.</a:t>
            </a:r>
          </a:p>
          <a:p>
            <a:endParaRPr lang="de-DE" i="0" dirty="0"/>
          </a:p>
          <a:p>
            <a:r>
              <a:rPr lang="de-DE" i="0" dirty="0"/>
              <a:t>Interview 4 - Ein Profisportler spricht über ein schwieriges Kapitel in seiner Karriere, als er auf Spielmanipulationen angesprochen wurde, um finanzielle Vorteile zu erzielen. Der Spieler erzählt von den beunruhigenden Momenten vor dem Spiel und schildert den mentalen und emotionalen Tribut, den der Versuch, im Schatten der Spielmanipulation zu spielen, fordert. Das freimütige Eingeständnis, wie gestresst und abgelenkt er während des Spiels war, wirft ein Licht auf die Echtzeitauswirkungen solcher ethisch verletzenden Angebote auf die Leistung und Mentalität eines Sportlers.Dieses Interview bietet einen einzigartigen Einblick in die inneren Schwierigkeiten, mit denen Sportler angesichts von Spielmanipulationsvorschlägen konfrontiert sind. Die Ehrlichkeit des Spielers gibt wertvolle Einblicke in die Herausforderungen, die die Wahrung der Integrität angesichts finanzieller Verlockungen in der Welt des Profisports mit sich bringt.</a:t>
            </a:r>
            <a:endParaRPr lang="de-CH" i="0" dirty="0"/>
          </a:p>
        </p:txBody>
      </p:sp>
      <p:sp>
        <p:nvSpPr>
          <p:cNvPr id="4" name="Slide Number Placeholder 3">
            <a:extLst>
              <a:ext uri="{FF2B5EF4-FFF2-40B4-BE49-F238E27FC236}">
                <a16:creationId xmlns:a16="http://schemas.microsoft.com/office/drawing/2014/main" id="{6B5AB1D6-1E25-5FC8-779C-988EF19593DE}"/>
              </a:ext>
            </a:extLst>
          </p:cNvPr>
          <p:cNvSpPr>
            <a:spLocks noGrp="1"/>
          </p:cNvSpPr>
          <p:nvPr>
            <p:ph type="sldNum" sz="quarter" idx="5"/>
          </p:nvPr>
        </p:nvSpPr>
        <p:spPr/>
        <p:txBody>
          <a:bodyPr/>
          <a:lstStyle/>
          <a:p>
            <a:fld id="{CA3AED97-1E52-4AD5-8C30-CB831A3C7B5B}" type="slidenum">
              <a:rPr lang="de-CH" smtClean="0"/>
              <a:t>25</a:t>
            </a:fld>
            <a:endParaRPr lang="de-CH"/>
          </a:p>
        </p:txBody>
      </p:sp>
    </p:spTree>
    <p:extLst>
      <p:ext uri="{BB962C8B-B14F-4D97-AF65-F5344CB8AC3E}">
        <p14:creationId xmlns:p14="http://schemas.microsoft.com/office/powerpoint/2010/main" val="74016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12EDA-3E6C-57FC-EB71-AAC6C3594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FDD52-38E5-8566-FEF5-4E30E4AE4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41A26-73D7-EA0D-4B42-02A0F46A83C1}"/>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86E797E3-9376-7B55-9476-1834C28398DA}"/>
              </a:ext>
            </a:extLst>
          </p:cNvPr>
          <p:cNvSpPr>
            <a:spLocks noGrp="1"/>
          </p:cNvSpPr>
          <p:nvPr>
            <p:ph type="sldNum" sz="quarter" idx="5"/>
          </p:nvPr>
        </p:nvSpPr>
        <p:spPr/>
        <p:txBody>
          <a:bodyPr/>
          <a:lstStyle/>
          <a:p>
            <a:fld id="{CA3AED97-1E52-4AD5-8C30-CB831A3C7B5B}" type="slidenum">
              <a:rPr lang="de-CH" smtClean="0"/>
              <a:t>5</a:t>
            </a:fld>
            <a:endParaRPr lang="de-CH"/>
          </a:p>
        </p:txBody>
      </p:sp>
    </p:spTree>
    <p:extLst>
      <p:ext uri="{BB962C8B-B14F-4D97-AF65-F5344CB8AC3E}">
        <p14:creationId xmlns:p14="http://schemas.microsoft.com/office/powerpoint/2010/main" val="736102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EAC71-6FE1-F7E5-E62E-CDB6C87C7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69E8B-9532-1D8F-06C1-1925C90B7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4E09A-40AF-E09A-D423-C9F57BB27BF8}"/>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0309181E-29DD-FDFC-7E84-748EF7D2CE66}"/>
              </a:ext>
            </a:extLst>
          </p:cNvPr>
          <p:cNvSpPr>
            <a:spLocks noGrp="1"/>
          </p:cNvSpPr>
          <p:nvPr>
            <p:ph type="sldNum" sz="quarter" idx="5"/>
          </p:nvPr>
        </p:nvSpPr>
        <p:spPr/>
        <p:txBody>
          <a:bodyPr/>
          <a:lstStyle/>
          <a:p>
            <a:fld id="{CA3AED97-1E52-4AD5-8C30-CB831A3C7B5B}" type="slidenum">
              <a:rPr lang="de-CH" smtClean="0"/>
              <a:t>26</a:t>
            </a:fld>
            <a:endParaRPr lang="de-CH"/>
          </a:p>
        </p:txBody>
      </p:sp>
    </p:spTree>
    <p:extLst>
      <p:ext uri="{BB962C8B-B14F-4D97-AF65-F5344CB8AC3E}">
        <p14:creationId xmlns:p14="http://schemas.microsoft.com/office/powerpoint/2010/main" val="1423520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EAC71-6FE1-F7E5-E62E-CDB6C87C7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69E8B-9532-1D8F-06C1-1925C90B7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4E09A-40AF-E09A-D423-C9F57BB27BF8}"/>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0309181E-29DD-FDFC-7E84-748EF7D2CE66}"/>
              </a:ext>
            </a:extLst>
          </p:cNvPr>
          <p:cNvSpPr>
            <a:spLocks noGrp="1"/>
          </p:cNvSpPr>
          <p:nvPr>
            <p:ph type="sldNum" sz="quarter" idx="5"/>
          </p:nvPr>
        </p:nvSpPr>
        <p:spPr/>
        <p:txBody>
          <a:bodyPr/>
          <a:lstStyle/>
          <a:p>
            <a:fld id="{CA3AED97-1E52-4AD5-8C30-CB831A3C7B5B}" type="slidenum">
              <a:rPr lang="de-CH" smtClean="0"/>
              <a:t>27</a:t>
            </a:fld>
            <a:endParaRPr lang="de-CH"/>
          </a:p>
        </p:txBody>
      </p:sp>
    </p:spTree>
    <p:extLst>
      <p:ext uri="{BB962C8B-B14F-4D97-AF65-F5344CB8AC3E}">
        <p14:creationId xmlns:p14="http://schemas.microsoft.com/office/powerpoint/2010/main" val="2655663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F0DFF-A940-5B8B-2AE1-3C4647F31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D7E6F-8F66-C1B5-2706-1A661A1AF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F6F1B-DE75-B52E-4C76-08FC06ADCA97}"/>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97D807EA-9C18-A909-2D17-8961A06C18AF}"/>
              </a:ext>
            </a:extLst>
          </p:cNvPr>
          <p:cNvSpPr>
            <a:spLocks noGrp="1"/>
          </p:cNvSpPr>
          <p:nvPr>
            <p:ph type="sldNum" sz="quarter" idx="5"/>
          </p:nvPr>
        </p:nvSpPr>
        <p:spPr/>
        <p:txBody>
          <a:bodyPr/>
          <a:lstStyle/>
          <a:p>
            <a:fld id="{CA3AED97-1E52-4AD5-8C30-CB831A3C7B5B}" type="slidenum">
              <a:rPr lang="de-CH" smtClean="0"/>
              <a:t>28</a:t>
            </a:fld>
            <a:endParaRPr lang="de-CH"/>
          </a:p>
        </p:txBody>
      </p:sp>
    </p:spTree>
    <p:extLst>
      <p:ext uri="{BB962C8B-B14F-4D97-AF65-F5344CB8AC3E}">
        <p14:creationId xmlns:p14="http://schemas.microsoft.com/office/powerpoint/2010/main" val="38690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D82C8-0C8B-3E8F-A51E-25D6A8D6B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41F52-D704-0801-CBA9-5EC4DD497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E6D42-F73E-EDC2-6F8C-BC576AF4C43B}"/>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A275EEB7-E619-BA74-11E9-C5A4BE4CD978}"/>
              </a:ext>
            </a:extLst>
          </p:cNvPr>
          <p:cNvSpPr>
            <a:spLocks noGrp="1"/>
          </p:cNvSpPr>
          <p:nvPr>
            <p:ph type="sldNum" sz="quarter" idx="5"/>
          </p:nvPr>
        </p:nvSpPr>
        <p:spPr/>
        <p:txBody>
          <a:bodyPr/>
          <a:lstStyle/>
          <a:p>
            <a:fld id="{CA3AED97-1E52-4AD5-8C30-CB831A3C7B5B}" type="slidenum">
              <a:rPr lang="de-CH" smtClean="0"/>
              <a:t>29</a:t>
            </a:fld>
            <a:endParaRPr lang="de-CH"/>
          </a:p>
        </p:txBody>
      </p:sp>
    </p:spTree>
    <p:extLst>
      <p:ext uri="{BB962C8B-B14F-4D97-AF65-F5344CB8AC3E}">
        <p14:creationId xmlns:p14="http://schemas.microsoft.com/office/powerpoint/2010/main" val="775680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EDA00-245F-C094-DAC1-546A4D92E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B373B-47BF-619E-A627-CD1F59519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3B1E1-F098-5F48-B016-0F6CD5362BC6}"/>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C9C5FAF5-F430-0F61-DF47-1583B6457E09}"/>
              </a:ext>
            </a:extLst>
          </p:cNvPr>
          <p:cNvSpPr>
            <a:spLocks noGrp="1"/>
          </p:cNvSpPr>
          <p:nvPr>
            <p:ph type="sldNum" sz="quarter" idx="5"/>
          </p:nvPr>
        </p:nvSpPr>
        <p:spPr/>
        <p:txBody>
          <a:bodyPr/>
          <a:lstStyle/>
          <a:p>
            <a:fld id="{CA3AED97-1E52-4AD5-8C30-CB831A3C7B5B}" type="slidenum">
              <a:rPr lang="de-CH" smtClean="0"/>
              <a:t>30</a:t>
            </a:fld>
            <a:endParaRPr lang="de-CH"/>
          </a:p>
        </p:txBody>
      </p:sp>
    </p:spTree>
    <p:extLst>
      <p:ext uri="{BB962C8B-B14F-4D97-AF65-F5344CB8AC3E}">
        <p14:creationId xmlns:p14="http://schemas.microsoft.com/office/powerpoint/2010/main" val="436780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8EC1F-2408-E676-2BFF-FC3757D82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4DBCA-B398-5723-2F39-0D4E8A5DD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72A7E-5399-6268-5751-E8BE19A2310D}"/>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8D72CDF0-6098-2759-A88C-80A0D62520D6}"/>
              </a:ext>
            </a:extLst>
          </p:cNvPr>
          <p:cNvSpPr>
            <a:spLocks noGrp="1"/>
          </p:cNvSpPr>
          <p:nvPr>
            <p:ph type="sldNum" sz="quarter" idx="5"/>
          </p:nvPr>
        </p:nvSpPr>
        <p:spPr/>
        <p:txBody>
          <a:bodyPr/>
          <a:lstStyle/>
          <a:p>
            <a:fld id="{CA3AED97-1E52-4AD5-8C30-CB831A3C7B5B}" type="slidenum">
              <a:rPr lang="de-CH" smtClean="0"/>
              <a:t>31</a:t>
            </a:fld>
            <a:endParaRPr lang="de-CH"/>
          </a:p>
        </p:txBody>
      </p:sp>
    </p:spTree>
    <p:extLst>
      <p:ext uri="{BB962C8B-B14F-4D97-AF65-F5344CB8AC3E}">
        <p14:creationId xmlns:p14="http://schemas.microsoft.com/office/powerpoint/2010/main" val="1046342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79EC-27A8-EB78-779C-C22926765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78583-173C-26DD-A27F-5DDB967D4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32C8D-B557-676D-5B98-309D76421F4B}"/>
              </a:ext>
            </a:extLst>
          </p:cNvPr>
          <p:cNvSpPr>
            <a:spLocks noGrp="1"/>
          </p:cNvSpPr>
          <p:nvPr>
            <p:ph type="body" idx="1"/>
          </p:nvPr>
        </p:nvSpPr>
        <p:spPr/>
        <p:txBody>
          <a:bodyPr/>
          <a:lstStyle/>
          <a:p>
            <a:pPr algn="l">
              <a:spcAft>
                <a:spcPts val="1500"/>
              </a:spcAft>
              <a:buNone/>
            </a:pPr>
            <a:endParaRPr lang="de-DE" b="0" i="0" dirty="0">
              <a:solidFill>
                <a:srgbClr val="444444"/>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39065A34-A0BB-83E3-41F0-F3AD28A094A5}"/>
              </a:ext>
            </a:extLst>
          </p:cNvPr>
          <p:cNvSpPr>
            <a:spLocks noGrp="1"/>
          </p:cNvSpPr>
          <p:nvPr>
            <p:ph type="sldNum" sz="quarter" idx="5"/>
          </p:nvPr>
        </p:nvSpPr>
        <p:spPr/>
        <p:txBody>
          <a:bodyPr/>
          <a:lstStyle/>
          <a:p>
            <a:fld id="{CA3AED97-1E52-4AD5-8C30-CB831A3C7B5B}" type="slidenum">
              <a:rPr lang="de-CH" smtClean="0"/>
              <a:t>32</a:t>
            </a:fld>
            <a:endParaRPr lang="de-CH"/>
          </a:p>
        </p:txBody>
      </p:sp>
    </p:spTree>
    <p:extLst>
      <p:ext uri="{BB962C8B-B14F-4D97-AF65-F5344CB8AC3E}">
        <p14:creationId xmlns:p14="http://schemas.microsoft.com/office/powerpoint/2010/main" val="1692020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1555-FB3E-0F9E-BC12-B4FEE3CA4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84981-7C41-CC45-7139-8D6D11BFE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A3F5A-BF27-AB38-330D-DEFDC9258242}"/>
              </a:ext>
            </a:extLst>
          </p:cNvPr>
          <p:cNvSpPr>
            <a:spLocks noGrp="1"/>
          </p:cNvSpPr>
          <p:nvPr>
            <p:ph type="body" idx="1"/>
          </p:nvPr>
        </p:nvSpPr>
        <p:spPr/>
        <p:txBody>
          <a:bodyPr/>
          <a:lstStyle/>
          <a:p>
            <a:endParaRPr lang="de-CH" i="0" dirty="0"/>
          </a:p>
        </p:txBody>
      </p:sp>
      <p:sp>
        <p:nvSpPr>
          <p:cNvPr id="4" name="Slide Number Placeholder 3">
            <a:extLst>
              <a:ext uri="{FF2B5EF4-FFF2-40B4-BE49-F238E27FC236}">
                <a16:creationId xmlns:a16="http://schemas.microsoft.com/office/drawing/2014/main" id="{7A1858CA-1010-1FDD-4BBB-C689D67B6F64}"/>
              </a:ext>
            </a:extLst>
          </p:cNvPr>
          <p:cNvSpPr>
            <a:spLocks noGrp="1"/>
          </p:cNvSpPr>
          <p:nvPr>
            <p:ph type="sldNum" sz="quarter" idx="5"/>
          </p:nvPr>
        </p:nvSpPr>
        <p:spPr/>
        <p:txBody>
          <a:bodyPr/>
          <a:lstStyle/>
          <a:p>
            <a:fld id="{CA3AED97-1E52-4AD5-8C30-CB831A3C7B5B}" type="slidenum">
              <a:rPr lang="de-CH" smtClean="0"/>
              <a:t>33</a:t>
            </a:fld>
            <a:endParaRPr lang="de-CH"/>
          </a:p>
        </p:txBody>
      </p:sp>
    </p:spTree>
    <p:extLst>
      <p:ext uri="{BB962C8B-B14F-4D97-AF65-F5344CB8AC3E}">
        <p14:creationId xmlns:p14="http://schemas.microsoft.com/office/powerpoint/2010/main" val="3517377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A3AED97-1E52-4AD5-8C30-CB831A3C7B5B}" type="slidenum">
              <a:rPr lang="de-CH" smtClean="0"/>
              <a:t>34</a:t>
            </a:fld>
            <a:endParaRPr lang="de-CH"/>
          </a:p>
        </p:txBody>
      </p:sp>
    </p:spTree>
    <p:extLst>
      <p:ext uri="{BB962C8B-B14F-4D97-AF65-F5344CB8AC3E}">
        <p14:creationId xmlns:p14="http://schemas.microsoft.com/office/powerpoint/2010/main" val="145965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6205-6F9B-10E9-4D94-25543806D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C79BA-88AB-2D91-5139-363B5DEB4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75669-3EC9-BD21-EC54-FEF2F306A48E}"/>
              </a:ext>
            </a:extLst>
          </p:cNvPr>
          <p:cNvSpPr>
            <a:spLocks noGrp="1"/>
          </p:cNvSpPr>
          <p:nvPr>
            <p:ph type="body" idx="1"/>
          </p:nvPr>
        </p:nvSpPr>
        <p:spPr/>
        <p:txBody>
          <a:bodyPr/>
          <a:lstStyle/>
          <a:p>
            <a:pPr>
              <a:buNone/>
            </a:pPr>
            <a:endParaRPr lang="de-DE" b="1" dirty="0"/>
          </a:p>
        </p:txBody>
      </p:sp>
      <p:sp>
        <p:nvSpPr>
          <p:cNvPr id="4" name="Slide Number Placeholder 3">
            <a:extLst>
              <a:ext uri="{FF2B5EF4-FFF2-40B4-BE49-F238E27FC236}">
                <a16:creationId xmlns:a16="http://schemas.microsoft.com/office/drawing/2014/main" id="{C4823A9E-FBBA-07CF-B943-A70013E3A746}"/>
              </a:ext>
            </a:extLst>
          </p:cNvPr>
          <p:cNvSpPr>
            <a:spLocks noGrp="1"/>
          </p:cNvSpPr>
          <p:nvPr>
            <p:ph type="sldNum" sz="quarter" idx="5"/>
          </p:nvPr>
        </p:nvSpPr>
        <p:spPr/>
        <p:txBody>
          <a:bodyPr/>
          <a:lstStyle/>
          <a:p>
            <a:fld id="{CA3AED97-1E52-4AD5-8C30-CB831A3C7B5B}" type="slidenum">
              <a:rPr lang="de-CH" smtClean="0"/>
              <a:t>7</a:t>
            </a:fld>
            <a:endParaRPr lang="de-CH"/>
          </a:p>
        </p:txBody>
      </p:sp>
    </p:spTree>
    <p:extLst>
      <p:ext uri="{BB962C8B-B14F-4D97-AF65-F5344CB8AC3E}">
        <p14:creationId xmlns:p14="http://schemas.microsoft.com/office/powerpoint/2010/main" val="295773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D6985-2A4A-990C-A324-10E2DD087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13E74-9379-C132-2CEE-5E361BBB2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6D148-DBD7-221D-2B2C-1BBF2CB2B45E}"/>
              </a:ext>
            </a:extLst>
          </p:cNvPr>
          <p:cNvSpPr>
            <a:spLocks noGrp="1"/>
          </p:cNvSpPr>
          <p:nvPr>
            <p:ph type="body" idx="1"/>
          </p:nvPr>
        </p:nvSpPr>
        <p:spPr/>
        <p:txBody>
          <a:bodyPr/>
          <a:lstStyle/>
          <a:p>
            <a:pPr>
              <a:buNone/>
            </a:pPr>
            <a:endParaRPr lang="de-DE" dirty="0"/>
          </a:p>
        </p:txBody>
      </p:sp>
      <p:sp>
        <p:nvSpPr>
          <p:cNvPr id="4" name="Slide Number Placeholder 3">
            <a:extLst>
              <a:ext uri="{FF2B5EF4-FFF2-40B4-BE49-F238E27FC236}">
                <a16:creationId xmlns:a16="http://schemas.microsoft.com/office/drawing/2014/main" id="{12D2CC2B-7DEB-FD43-588D-813F56CB9796}"/>
              </a:ext>
            </a:extLst>
          </p:cNvPr>
          <p:cNvSpPr>
            <a:spLocks noGrp="1"/>
          </p:cNvSpPr>
          <p:nvPr>
            <p:ph type="sldNum" sz="quarter" idx="5"/>
          </p:nvPr>
        </p:nvSpPr>
        <p:spPr/>
        <p:txBody>
          <a:bodyPr/>
          <a:lstStyle/>
          <a:p>
            <a:fld id="{CA3AED97-1E52-4AD5-8C30-CB831A3C7B5B}" type="slidenum">
              <a:rPr lang="de-CH" smtClean="0"/>
              <a:t>9</a:t>
            </a:fld>
            <a:endParaRPr lang="de-CH"/>
          </a:p>
        </p:txBody>
      </p:sp>
    </p:spTree>
    <p:extLst>
      <p:ext uri="{BB962C8B-B14F-4D97-AF65-F5344CB8AC3E}">
        <p14:creationId xmlns:p14="http://schemas.microsoft.com/office/powerpoint/2010/main" val="2956737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47F7-D25C-7D89-FF6D-135272C93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CF357-2A4A-3347-7417-1A0E8034D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48F20-2C15-29FD-4C5A-AD339A03D544}"/>
              </a:ext>
            </a:extLst>
          </p:cNvPr>
          <p:cNvSpPr>
            <a:spLocks noGrp="1"/>
          </p:cNvSpPr>
          <p:nvPr>
            <p:ph type="body" idx="1"/>
          </p:nvPr>
        </p:nvSpPr>
        <p:spPr/>
        <p:txBody>
          <a:bodyPr/>
          <a:lstStyle/>
          <a:p>
            <a:pPr>
              <a:buFont typeface="Arial" panose="020B0604020202020204" pitchFamily="34" charset="0"/>
              <a:buNone/>
            </a:pPr>
            <a:endParaRPr lang="de-DE" dirty="0"/>
          </a:p>
          <a:p>
            <a:pPr>
              <a:buFont typeface="Arial" panose="020B0604020202020204" pitchFamily="34" charset="0"/>
              <a:buChar char="•"/>
            </a:pPr>
            <a:endParaRPr lang="de-CH" dirty="0"/>
          </a:p>
        </p:txBody>
      </p:sp>
      <p:sp>
        <p:nvSpPr>
          <p:cNvPr id="4" name="Slide Number Placeholder 3">
            <a:extLst>
              <a:ext uri="{FF2B5EF4-FFF2-40B4-BE49-F238E27FC236}">
                <a16:creationId xmlns:a16="http://schemas.microsoft.com/office/drawing/2014/main" id="{B1BEEC82-8910-2762-511C-A36390C46480}"/>
              </a:ext>
            </a:extLst>
          </p:cNvPr>
          <p:cNvSpPr>
            <a:spLocks noGrp="1"/>
          </p:cNvSpPr>
          <p:nvPr>
            <p:ph type="sldNum" sz="quarter" idx="5"/>
          </p:nvPr>
        </p:nvSpPr>
        <p:spPr/>
        <p:txBody>
          <a:bodyPr/>
          <a:lstStyle/>
          <a:p>
            <a:fld id="{CA3AED97-1E52-4AD5-8C30-CB831A3C7B5B}" type="slidenum">
              <a:rPr lang="de-CH" smtClean="0"/>
              <a:t>11</a:t>
            </a:fld>
            <a:endParaRPr lang="de-CH"/>
          </a:p>
        </p:txBody>
      </p:sp>
    </p:spTree>
    <p:extLst>
      <p:ext uri="{BB962C8B-B14F-4D97-AF65-F5344CB8AC3E}">
        <p14:creationId xmlns:p14="http://schemas.microsoft.com/office/powerpoint/2010/main" val="219162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Quellen:</a:t>
            </a:r>
          </a:p>
          <a:p>
            <a:br>
              <a:rPr lang="de-CH" dirty="0"/>
            </a:br>
            <a:r>
              <a:rPr lang="de-CH" dirty="0"/>
              <a:t>https://www.swissinfo.ch/eng/society/switzerland-signs-treaty-to-prevent-match-fixing/40788850</a:t>
            </a:r>
          </a:p>
          <a:p>
            <a:br>
              <a:rPr lang="de-CH" dirty="0"/>
            </a:br>
            <a:r>
              <a:rPr lang="de-CH" dirty="0"/>
              <a:t>https://www.coe.int/en/web/portal/-/ground-breaking-international-treaty-on-match-fixing-to-enter-into-force-in-september</a:t>
            </a:r>
          </a:p>
        </p:txBody>
      </p:sp>
      <p:sp>
        <p:nvSpPr>
          <p:cNvPr id="4" name="Slide Number Placeholder 3"/>
          <p:cNvSpPr>
            <a:spLocks noGrp="1"/>
          </p:cNvSpPr>
          <p:nvPr>
            <p:ph type="sldNum" sz="quarter" idx="5"/>
          </p:nvPr>
        </p:nvSpPr>
        <p:spPr/>
        <p:txBody>
          <a:bodyPr/>
          <a:lstStyle/>
          <a:p>
            <a:fld id="{CA3AED97-1E52-4AD5-8C30-CB831A3C7B5B}" type="slidenum">
              <a:rPr lang="de-CH" smtClean="0"/>
              <a:t>12</a:t>
            </a:fld>
            <a:endParaRPr lang="de-CH"/>
          </a:p>
        </p:txBody>
      </p:sp>
    </p:spTree>
    <p:extLst>
      <p:ext uri="{BB962C8B-B14F-4D97-AF65-F5344CB8AC3E}">
        <p14:creationId xmlns:p14="http://schemas.microsoft.com/office/powerpoint/2010/main" val="73287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Bild 1 – https://uefaacademy.com/wp-content/uploads/sites/2/2022/06/UEFA_FTF_Brochure_3volets_A4_2024_BD23-2.pdf - </a:t>
            </a:r>
            <a:r>
              <a:rPr lang="de-DE" dirty="0"/>
              <a:t>Das Programm Fight The Fix (UEFA FTF) vermittelt Fachleuten, die an der Bekämpfung von Spielmanipulationen beteiligt sind, das Wissen, die Werkzeuge und die Fähigkeiten, die sie benötigen, um Informationen zu sammeln, Ermittlungen zu leiten und bei Strafverfolgungsmaßnahmen zu helfen“.</a:t>
            </a:r>
            <a:endParaRPr lang="de-CH" dirty="0"/>
          </a:p>
          <a:p>
            <a:endParaRPr lang="de-CH" dirty="0"/>
          </a:p>
          <a:p>
            <a:r>
              <a:rPr lang="de-CH" dirty="0"/>
              <a:t>Bild 2 - https://www.football.ch/en/sfv/praevention/integrity-in-football.aspx</a:t>
            </a:r>
          </a:p>
        </p:txBody>
      </p:sp>
      <p:sp>
        <p:nvSpPr>
          <p:cNvPr id="4" name="Slide Number Placeholder 3"/>
          <p:cNvSpPr>
            <a:spLocks noGrp="1"/>
          </p:cNvSpPr>
          <p:nvPr>
            <p:ph type="sldNum" sz="quarter" idx="5"/>
          </p:nvPr>
        </p:nvSpPr>
        <p:spPr/>
        <p:txBody>
          <a:bodyPr/>
          <a:lstStyle/>
          <a:p>
            <a:fld id="{CA3AED97-1E52-4AD5-8C30-CB831A3C7B5B}" type="slidenum">
              <a:rPr lang="de-CH" smtClean="0"/>
              <a:t>13</a:t>
            </a:fld>
            <a:endParaRPr lang="de-CH"/>
          </a:p>
        </p:txBody>
      </p:sp>
    </p:spTree>
    <p:extLst>
      <p:ext uri="{BB962C8B-B14F-4D97-AF65-F5344CB8AC3E}">
        <p14:creationId xmlns:p14="http://schemas.microsoft.com/office/powerpoint/2010/main" val="4274173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750"/>
              </a:spcBef>
              <a:spcAft>
                <a:spcPts val="300"/>
              </a:spcAft>
              <a:buNone/>
            </a:pPr>
            <a:r>
              <a:rPr lang="de-CH" dirty="0"/>
              <a:t>Bild 1– </a:t>
            </a:r>
            <a:r>
              <a:rPr lang="de-DE" b="0" i="0" dirty="0">
                <a:solidFill>
                  <a:srgbClr val="444444"/>
                </a:solidFill>
                <a:effectLst/>
                <a:latin typeface="Verdana" panose="020B0604030504040204" pitchFamily="34" charset="0"/>
              </a:rPr>
              <a:t>Das EPOSM-Projekt („Evidence-based Prevention of Sport-related Match-fixing“) lief 2020 an, hatte eine Laufzeit von zwei Jahren (2020-2021) und wurde von der Europäischen Kommission im Rahmen des Programms Erasmus+ Collaborative Partnerships in Sport kofinanziert. Im Rahmen dieses Projekts schlossen sich elf hochrangige europäische Institutionen zusammen, um das Bewusstsein für die Prävalenz von sportbezogenen (d. h. nicht wettbezogenen) Spielmanipulationen zu schärfen, die moralische Beurteilung von sportbezogenen Spielmanipulationen zu fördern und dieses Wissen zu teilen und weiterzugeben. Diese Ziele wurden durch die Verbreitung und Analyse von Fragebögen über Spielmanipulationen in sieben europäischen Ländern, die Entwicklung von länderspezifischen Aktionsplänen und die Organisation von Workshops gegen Spielmanipulationen sowie die Verbreitung dieser Ergebnisse an so viele Sportakteure wie möglich verfolgt.Panathlon International wurde über die Panathlon-Vertretung in Brüssel, die in engem Kontakt mit dem Panathlon-Kultur- und Wissenschaftskomitee steht, vor allem aufgrund seiner Vertrautheit mit der komplexen Sportlandschaft, seines ausgedehnten Netzwerks und der sportpraktischen Kompetenz seiner Mitglieder zur Mitarbeit aufgefordert.</a:t>
            </a:r>
          </a:p>
          <a:p>
            <a:pPr algn="l">
              <a:spcBef>
                <a:spcPts val="750"/>
              </a:spcBef>
              <a:spcAft>
                <a:spcPts val="300"/>
              </a:spcAft>
              <a:buNone/>
            </a:pPr>
            <a:endParaRPr lang="de-CH" dirty="0"/>
          </a:p>
          <a:p>
            <a:pPr algn="l">
              <a:spcBef>
                <a:spcPts val="750"/>
              </a:spcBef>
              <a:spcAft>
                <a:spcPts val="300"/>
              </a:spcAft>
              <a:buNone/>
            </a:pPr>
            <a:r>
              <a:rPr lang="de-CH" dirty="0"/>
              <a:t>Bild 2 – Sport Against Match-Fixing (</a:t>
            </a:r>
            <a:r>
              <a:rPr lang="de-DE" b="0" i="0" dirty="0">
                <a:solidFill>
                  <a:srgbClr val="444444"/>
                </a:solidFill>
                <a:effectLst/>
                <a:latin typeface="Verdana" panose="020B0604030504040204" pitchFamily="34" charset="0"/>
              </a:rPr>
              <a:t>SAMF) ist ein von der EU finanziertes Erasmus+ Projekt, dessen Hauptziel die Prävention und Aufklärung junger Athleten über die Risiken der Spielmanipulation ist, insbesondere in Anbetracht ihrer (noch) jungen Karrieren.</a:t>
            </a:r>
          </a:p>
          <a:p>
            <a:pPr algn="l">
              <a:spcBef>
                <a:spcPts val="750"/>
              </a:spcBef>
              <a:spcAft>
                <a:spcPts val="300"/>
              </a:spcAft>
              <a:buNone/>
            </a:pPr>
            <a:r>
              <a:rPr lang="de-DE" b="0" i="0" dirty="0">
                <a:solidFill>
                  <a:srgbClr val="444444"/>
                </a:solidFill>
                <a:effectLst/>
                <a:latin typeface="Verdana" panose="020B0604030504040204" pitchFamily="34" charset="0"/>
              </a:rPr>
              <a:t>Panathlon International hat im Rahmen der verschiedenen Aufgaben zur Umsetzung der Aktivitäten an der abschließenden Untersuchung, an den Fokusgruppendiskussionen, an der Ausarbeitung des Toolkits und an der Verbreitung des Projekts durch seine Botschafter und Clubs in Europa und Amerika teilgenommen. </a:t>
            </a:r>
            <a:endParaRPr lang="en-US" b="0" i="0" dirty="0">
              <a:solidFill>
                <a:srgbClr val="444444"/>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CA3AED97-1E52-4AD5-8C30-CB831A3C7B5B}" type="slidenum">
              <a:rPr lang="de-CH" smtClean="0"/>
              <a:t>14</a:t>
            </a:fld>
            <a:endParaRPr lang="de-CH"/>
          </a:p>
        </p:txBody>
      </p:sp>
    </p:spTree>
    <p:extLst>
      <p:ext uri="{BB962C8B-B14F-4D97-AF65-F5344CB8AC3E}">
        <p14:creationId xmlns:p14="http://schemas.microsoft.com/office/powerpoint/2010/main" val="305113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32ED-A556-55D4-C52D-A252165DB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97912-4721-3319-6816-EA41C07D5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7E27E-1DDB-E534-956C-68B873255B1A}"/>
              </a:ext>
            </a:extLst>
          </p:cNvPr>
          <p:cNvSpPr>
            <a:spLocks noGrp="1"/>
          </p:cNvSpPr>
          <p:nvPr>
            <p:ph type="body" idx="1"/>
          </p:nvPr>
        </p:nvSpPr>
        <p:spPr/>
        <p:txBody>
          <a:bodyPr/>
          <a:lstStyle/>
          <a:p>
            <a:pPr algn="l">
              <a:spcAft>
                <a:spcPts val="1500"/>
              </a:spcAft>
              <a:buNone/>
            </a:pPr>
            <a:endParaRPr lang="de-DE" b="0" i="0" dirty="0">
              <a:solidFill>
                <a:srgbClr val="444444"/>
              </a:solidFill>
              <a:effectLst/>
              <a:latin typeface="Verdana" panose="020B0604030504040204" pitchFamily="34" charset="0"/>
            </a:endParaRPr>
          </a:p>
        </p:txBody>
      </p:sp>
      <p:sp>
        <p:nvSpPr>
          <p:cNvPr id="4" name="Slide Number Placeholder 3">
            <a:extLst>
              <a:ext uri="{FF2B5EF4-FFF2-40B4-BE49-F238E27FC236}">
                <a16:creationId xmlns:a16="http://schemas.microsoft.com/office/drawing/2014/main" id="{F8D70F4C-01EF-0932-24BB-2A6CB4D2964D}"/>
              </a:ext>
            </a:extLst>
          </p:cNvPr>
          <p:cNvSpPr>
            <a:spLocks noGrp="1"/>
          </p:cNvSpPr>
          <p:nvPr>
            <p:ph type="sldNum" sz="quarter" idx="5"/>
          </p:nvPr>
        </p:nvSpPr>
        <p:spPr/>
        <p:txBody>
          <a:bodyPr/>
          <a:lstStyle/>
          <a:p>
            <a:fld id="{CA3AED97-1E52-4AD5-8C30-CB831A3C7B5B}" type="slidenum">
              <a:rPr lang="de-CH" smtClean="0"/>
              <a:t>15</a:t>
            </a:fld>
            <a:endParaRPr lang="de-CH"/>
          </a:p>
        </p:txBody>
      </p:sp>
    </p:spTree>
    <p:extLst>
      <p:ext uri="{BB962C8B-B14F-4D97-AF65-F5344CB8AC3E}">
        <p14:creationId xmlns:p14="http://schemas.microsoft.com/office/powerpoint/2010/main" val="10028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46464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404040"/>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464646"/>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46464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772400" y="4479649"/>
            <a:ext cx="1371600" cy="462404"/>
          </a:xfrm>
          <a:prstGeom prst="rect">
            <a:avLst/>
          </a:prstGeom>
          <a:blipFill>
            <a:blip r:embed="rId7" cstate="print"/>
            <a:stretch>
              <a:fillRect/>
            </a:stretch>
          </a:blipFill>
        </p:spPr>
        <p:txBody>
          <a:bodyPr wrap="square" lIns="0" tIns="0" rIns="0" bIns="0" rtlCol="0"/>
          <a:lstStyle/>
          <a:p>
            <a:endParaRPr/>
          </a:p>
        </p:txBody>
      </p:sp>
      <p:sp>
        <p:nvSpPr>
          <p:cNvPr id="17" name="bg object 17"/>
          <p:cNvSpPr/>
          <p:nvPr/>
        </p:nvSpPr>
        <p:spPr>
          <a:xfrm>
            <a:off x="0" y="0"/>
            <a:ext cx="9144000" cy="190500"/>
          </a:xfrm>
          <a:custGeom>
            <a:avLst/>
            <a:gdLst/>
            <a:ahLst/>
            <a:cxnLst/>
            <a:rect l="l" t="t" r="r" b="b"/>
            <a:pathLst>
              <a:path w="9144000" h="190500">
                <a:moveTo>
                  <a:pt x="9144000" y="0"/>
                </a:moveTo>
                <a:lnTo>
                  <a:pt x="0" y="0"/>
                </a:lnTo>
                <a:lnTo>
                  <a:pt x="0" y="190500"/>
                </a:lnTo>
                <a:lnTo>
                  <a:pt x="9144000" y="190500"/>
                </a:lnTo>
                <a:lnTo>
                  <a:pt x="9144000" y="0"/>
                </a:lnTo>
                <a:close/>
              </a:path>
            </a:pathLst>
          </a:custGeom>
          <a:solidFill>
            <a:srgbClr val="BB8D1F"/>
          </a:solidFill>
        </p:spPr>
        <p:txBody>
          <a:bodyPr wrap="square" lIns="0" tIns="0" rIns="0" bIns="0" rtlCol="0"/>
          <a:lstStyle/>
          <a:p>
            <a:endParaRPr/>
          </a:p>
        </p:txBody>
      </p:sp>
      <p:sp>
        <p:nvSpPr>
          <p:cNvPr id="18" name="bg object 18"/>
          <p:cNvSpPr/>
          <p:nvPr/>
        </p:nvSpPr>
        <p:spPr>
          <a:xfrm>
            <a:off x="3886340" y="4278069"/>
            <a:ext cx="1356079" cy="810481"/>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3863212" y="335660"/>
            <a:ext cx="1417574" cy="574040"/>
          </a:xfrm>
          <a:prstGeom prst="rect">
            <a:avLst/>
          </a:prstGeom>
        </p:spPr>
        <p:txBody>
          <a:bodyPr wrap="square" lIns="0" tIns="0" rIns="0" bIns="0">
            <a:spAutoFit/>
          </a:bodyPr>
          <a:lstStyle>
            <a:lvl1pPr>
              <a:defRPr sz="3600" b="1" i="0">
                <a:solidFill>
                  <a:srgbClr val="464646"/>
                </a:solidFill>
                <a:latin typeface="Arial"/>
                <a:cs typeface="Arial"/>
              </a:defRPr>
            </a:lvl1pPr>
          </a:lstStyle>
          <a:p>
            <a:endParaRPr/>
          </a:p>
        </p:txBody>
      </p:sp>
      <p:sp>
        <p:nvSpPr>
          <p:cNvPr id="3" name="Holder 3"/>
          <p:cNvSpPr>
            <a:spLocks noGrp="1"/>
          </p:cNvSpPr>
          <p:nvPr>
            <p:ph type="body" idx="1"/>
          </p:nvPr>
        </p:nvSpPr>
        <p:spPr>
          <a:xfrm>
            <a:off x="2964307" y="2013330"/>
            <a:ext cx="5178425" cy="1854835"/>
          </a:xfrm>
          <a:prstGeom prst="rect">
            <a:avLst/>
          </a:prstGeom>
        </p:spPr>
        <p:txBody>
          <a:bodyPr wrap="square" lIns="0" tIns="0" rIns="0" bIns="0">
            <a:spAutoFit/>
          </a:bodyPr>
          <a:lstStyle>
            <a:lvl1pPr>
              <a:defRPr sz="2400" b="0" i="0">
                <a:solidFill>
                  <a:srgbClr val="404040"/>
                </a:solidFill>
                <a:latin typeface="Arial Black"/>
                <a:cs typeface="Arial Black"/>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12/10/2025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ootball.ch/sfv/praevention/integrity-in-football.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football.ch/sfv/news-seite/red-button-meldesystem-fuer-hinweise-auf-spielmanipulationen.asp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kLU1daCU-z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M9lNdmrZWfc?feature=oembed" TargetMode="Externa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s://www.fedlex.admin.ch/eli/cc/2019/363/de" TargetMode="External"/><Relationship Id="rId5" Type="http://schemas.openxmlformats.org/officeDocument/2006/relationships/image" Target="../media/image4.png"/><Relationship Id="rId4" Type="http://schemas.openxmlformats.org/officeDocument/2006/relationships/hyperlink" Target="https://www.gespa.ch/de/bekaempfung-illegaler-aktivitaeten/manipulation-von-sportwettkaempfe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portradar.com/content-hub/report/integrity-in-action-2024-global-analysis-and-trend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edlex.admin.ch/eli/cc/2018/795/d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swissolympic.ch/athleten-trainer/werte-ethik/Ethik-Statut-des-Schweizer-Sports" TargetMode="External"/><Relationship Id="rId4" Type="http://schemas.openxmlformats.org/officeDocument/2006/relationships/hyperlink" Target="https://www.fedlex.admin.ch/eli/cc/2012/460/d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portintegrity.ch/sites/default/files/annual_report_2024.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71487" y="908497"/>
            <a:ext cx="4675348" cy="27855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408940" cy="5143500"/>
          </a:xfrm>
          <a:custGeom>
            <a:avLst/>
            <a:gdLst/>
            <a:ahLst/>
            <a:cxnLst/>
            <a:rect l="l" t="t" r="r" b="b"/>
            <a:pathLst>
              <a:path w="408940" h="5143500">
                <a:moveTo>
                  <a:pt x="408431" y="0"/>
                </a:moveTo>
                <a:lnTo>
                  <a:pt x="0" y="0"/>
                </a:lnTo>
                <a:lnTo>
                  <a:pt x="0" y="5143500"/>
                </a:lnTo>
                <a:lnTo>
                  <a:pt x="408431" y="5143500"/>
                </a:lnTo>
                <a:lnTo>
                  <a:pt x="408431" y="0"/>
                </a:lnTo>
                <a:close/>
              </a:path>
            </a:pathLst>
          </a:custGeom>
          <a:solidFill>
            <a:srgbClr val="BB8D1F"/>
          </a:solidFill>
        </p:spPr>
        <p:txBody>
          <a:bodyPr wrap="square" lIns="0" tIns="0" rIns="0" bIns="0" rtlCol="0"/>
          <a:lstStyle/>
          <a:p>
            <a:endParaRPr/>
          </a:p>
        </p:txBody>
      </p:sp>
      <p:sp>
        <p:nvSpPr>
          <p:cNvPr id="4" name="object 4"/>
          <p:cNvSpPr/>
          <p:nvPr/>
        </p:nvSpPr>
        <p:spPr>
          <a:xfrm>
            <a:off x="7772400" y="4479649"/>
            <a:ext cx="1371600" cy="46240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1D754-D824-3006-34FA-70C47B73823B}"/>
              </a:ext>
            </a:extLst>
          </p:cNvPr>
          <p:cNvSpPr txBox="1"/>
          <p:nvPr/>
        </p:nvSpPr>
        <p:spPr>
          <a:xfrm>
            <a:off x="3048000" y="2387084"/>
            <a:ext cx="4572000" cy="369332"/>
          </a:xfrm>
          <a:prstGeom prst="rect">
            <a:avLst/>
          </a:prstGeom>
          <a:noFill/>
        </p:spPr>
        <p:txBody>
          <a:bodyPr wrap="square">
            <a:spAutoFit/>
          </a:bodyPr>
          <a:lstStyle/>
          <a:p>
            <a:r>
              <a:rPr lang="pt-PT" dirty="0"/>
              <a:t>4. Prävention und Aufklärung</a:t>
            </a:r>
            <a:endParaRPr lang="de-CH" dirty="0"/>
          </a:p>
        </p:txBody>
      </p:sp>
    </p:spTree>
    <p:extLst>
      <p:ext uri="{BB962C8B-B14F-4D97-AF65-F5344CB8AC3E}">
        <p14:creationId xmlns:p14="http://schemas.microsoft.com/office/powerpoint/2010/main" val="303131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28F91-37C9-EEFF-D7A1-E9049B76B1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A68A1F-8EF7-9647-EEA0-AD24E243B656}"/>
              </a:ext>
            </a:extLst>
          </p:cNvPr>
          <p:cNvSpPr>
            <a:spLocks noGrp="1"/>
          </p:cNvSpPr>
          <p:nvPr>
            <p:ph type="title"/>
          </p:nvPr>
        </p:nvSpPr>
        <p:spPr>
          <a:xfrm>
            <a:off x="1676400" y="335661"/>
            <a:ext cx="7239000" cy="430887"/>
          </a:xfrm>
        </p:spPr>
        <p:txBody>
          <a:bodyPr/>
          <a:lstStyle/>
          <a:p>
            <a:r>
              <a:rPr lang="pt-PT" sz="2800" dirty="0" err="1">
                <a:solidFill>
                  <a:srgbClr val="0B2544"/>
                </a:solidFill>
                <a:latin typeface="Merriweather" panose="00000500000000000000" pitchFamily="2" charset="0"/>
              </a:rPr>
              <a:t>Prävention</a:t>
            </a:r>
            <a:r>
              <a:rPr lang="pt-PT" sz="2800" dirty="0">
                <a:solidFill>
                  <a:srgbClr val="0B2544"/>
                </a:solidFill>
                <a:latin typeface="Merriweather" panose="00000500000000000000" pitchFamily="2" charset="0"/>
              </a:rPr>
              <a:t> </a:t>
            </a:r>
            <a:r>
              <a:rPr lang="pt-PT" sz="2800" dirty="0" err="1">
                <a:solidFill>
                  <a:srgbClr val="0B2544"/>
                </a:solidFill>
                <a:latin typeface="Merriweather" panose="00000500000000000000" pitchFamily="2" charset="0"/>
              </a:rPr>
              <a:t>und</a:t>
            </a:r>
            <a:r>
              <a:rPr lang="pt-PT" sz="2800" dirty="0">
                <a:solidFill>
                  <a:srgbClr val="0B2544"/>
                </a:solidFill>
                <a:latin typeface="Merriweather" panose="00000500000000000000" pitchFamily="2" charset="0"/>
              </a:rPr>
              <a:t> </a:t>
            </a:r>
            <a:r>
              <a:rPr lang="pt-PT" sz="2800" dirty="0" err="1">
                <a:solidFill>
                  <a:srgbClr val="0B2544"/>
                </a:solidFill>
                <a:latin typeface="Merriweather" panose="00000500000000000000" pitchFamily="2" charset="0"/>
              </a:rPr>
              <a:t>Aufklärung</a:t>
            </a:r>
            <a:endParaRPr lang="pt-PT" sz="2800" dirty="0">
              <a:solidFill>
                <a:srgbClr val="0B2544"/>
              </a:solidFill>
              <a:latin typeface="Merriweather" panose="00000500000000000000" pitchFamily="2" charset="0"/>
            </a:endParaRPr>
          </a:p>
        </p:txBody>
      </p:sp>
      <p:sp>
        <p:nvSpPr>
          <p:cNvPr id="3" name="Text Placeholder 2">
            <a:extLst>
              <a:ext uri="{FF2B5EF4-FFF2-40B4-BE49-F238E27FC236}">
                <a16:creationId xmlns:a16="http://schemas.microsoft.com/office/drawing/2014/main" id="{B07D3340-DE5C-53C8-974D-BB23F16EE793}"/>
              </a:ext>
            </a:extLst>
          </p:cNvPr>
          <p:cNvSpPr>
            <a:spLocks noGrp="1"/>
          </p:cNvSpPr>
          <p:nvPr>
            <p:ph type="body" idx="1"/>
          </p:nvPr>
        </p:nvSpPr>
        <p:spPr>
          <a:xfrm>
            <a:off x="609600" y="1213318"/>
            <a:ext cx="3768529" cy="1846659"/>
          </a:xfrm>
        </p:spPr>
        <p:txBody>
          <a:bodyPr/>
          <a:lstStyle/>
          <a:p>
            <a:pPr algn="l" rtl="0">
              <a:buNone/>
            </a:pPr>
            <a:r>
              <a:rPr lang="de-DE" sz="1200" b="1" i="1" kern="1200" dirty="0">
                <a:solidFill>
                  <a:srgbClr val="0B2544"/>
                </a:solidFill>
                <a:latin typeface="Merriweather" panose="020B0604020202020204" pitchFamily="2" charset="0"/>
                <a:cs typeface="+mn-cs"/>
              </a:rPr>
              <a:t>Swiss Sport Integrity</a:t>
            </a:r>
          </a:p>
          <a:p>
            <a:pPr marL="171450" indent="-171450" algn="l" rtl="0">
              <a:buFont typeface="Arial" panose="020B0604020202020204" pitchFamily="34" charset="0"/>
              <a:buChar char="•"/>
            </a:pPr>
            <a:r>
              <a:rPr lang="de-DE" sz="1200" kern="1200" dirty="0">
                <a:solidFill>
                  <a:srgbClr val="0B2544"/>
                </a:solidFill>
                <a:latin typeface="Merriweather" panose="020B0604020202020204" pitchFamily="2" charset="0"/>
                <a:cs typeface="+mn-cs"/>
              </a:rPr>
              <a:t>Zentrale Meldestelle für Ethikverstösse (Doping, Spielmanipulation, Belästigung, etc.)</a:t>
            </a:r>
          </a:p>
          <a:p>
            <a:pPr marL="171450" indent="-171450" algn="l" rtl="0">
              <a:buFont typeface="Arial" panose="020B0604020202020204" pitchFamily="34" charset="0"/>
              <a:buChar char="•"/>
            </a:pPr>
            <a:r>
              <a:rPr lang="de-DE" sz="1200" kern="1200" dirty="0">
                <a:solidFill>
                  <a:srgbClr val="0B2544"/>
                </a:solidFill>
                <a:latin typeface="Merriweather" panose="020B0604020202020204" pitchFamily="2" charset="0"/>
                <a:cs typeface="+mn-cs"/>
              </a:rPr>
              <a:t>2024 wurden 412 Fälle gemeldet (man kann davon ausgehen, dass es hauptsäachlich um Doping Fälle geht) – ein deutlicher Anstieg (im Vergleich zu 2023 und 2022).</a:t>
            </a:r>
          </a:p>
          <a:p>
            <a:pPr marL="171450" indent="-171450" algn="l" rtl="0">
              <a:buFont typeface="Arial" panose="020B0604020202020204" pitchFamily="34" charset="0"/>
              <a:buChar char="•"/>
            </a:pPr>
            <a:r>
              <a:rPr lang="de-DE" sz="1200" kern="1200" dirty="0">
                <a:solidFill>
                  <a:srgbClr val="0B2544"/>
                </a:solidFill>
                <a:latin typeface="Merriweather" panose="020B0604020202020204" pitchFamily="2" charset="0"/>
                <a:cs typeface="+mn-cs"/>
              </a:rPr>
              <a:t>Bearbeitet auch Hinweise auf Spielmanipulation und arbeitet eng mit Sportverbänden zusammen.</a:t>
            </a:r>
          </a:p>
        </p:txBody>
      </p:sp>
      <p:sp>
        <p:nvSpPr>
          <p:cNvPr id="6" name="TextBox 5">
            <a:extLst>
              <a:ext uri="{FF2B5EF4-FFF2-40B4-BE49-F238E27FC236}">
                <a16:creationId xmlns:a16="http://schemas.microsoft.com/office/drawing/2014/main" id="{49F8EE69-35ED-EE51-B7F4-94398E77D629}"/>
              </a:ext>
            </a:extLst>
          </p:cNvPr>
          <p:cNvSpPr txBox="1"/>
          <p:nvPr/>
        </p:nvSpPr>
        <p:spPr>
          <a:xfrm>
            <a:off x="4572000" y="2124524"/>
            <a:ext cx="4038600" cy="1754326"/>
          </a:xfrm>
          <a:prstGeom prst="rect">
            <a:avLst/>
          </a:prstGeom>
          <a:noFill/>
        </p:spPr>
        <p:txBody>
          <a:bodyPr wrap="square">
            <a:spAutoFit/>
          </a:bodyPr>
          <a:lstStyle/>
          <a:p>
            <a:r>
              <a:rPr lang="de-DE" sz="1200" b="1" i="1" dirty="0">
                <a:solidFill>
                  <a:srgbClr val="0B2544"/>
                </a:solidFill>
                <a:latin typeface="Merriweather" panose="020B0604020202020204" pitchFamily="2" charset="0"/>
              </a:rPr>
              <a:t>Zusammenarbeit mit internationalen Organisationen</a:t>
            </a:r>
          </a:p>
          <a:p>
            <a:pPr marL="171450" indent="-171450">
              <a:buFont typeface="Arial" panose="020B0604020202020204" pitchFamily="34" charset="0"/>
              <a:buChar char="•"/>
            </a:pPr>
            <a:r>
              <a:rPr lang="de-DE" sz="1200" dirty="0">
                <a:solidFill>
                  <a:srgbClr val="0B2544"/>
                </a:solidFill>
                <a:latin typeface="Merriweather" panose="020B0604020202020204" pitchFamily="2" charset="0"/>
              </a:rPr>
              <a:t>Schweiz kooperiert eng mit Institutionen wie UEFA, FIFA und INTERPOL zur Bekämpfung von Spielmanipulation. </a:t>
            </a:r>
          </a:p>
          <a:p>
            <a:pPr marL="171450" indent="-171450">
              <a:buFont typeface="Arial" panose="020B0604020202020204" pitchFamily="34" charset="0"/>
              <a:buChar char="•"/>
            </a:pPr>
            <a:r>
              <a:rPr lang="de-DE" sz="1200" dirty="0">
                <a:solidFill>
                  <a:srgbClr val="0B2544"/>
                </a:solidFill>
                <a:latin typeface="Merriweather" panose="020B0604020202020204" pitchFamily="2" charset="0"/>
              </a:rPr>
              <a:t>Kampagnen und Workshops zur Stärkung der Werte wie Fairplay und Respekt.</a:t>
            </a:r>
          </a:p>
          <a:p>
            <a:pPr marL="171450" indent="-171450">
              <a:buFont typeface="Arial" panose="020B0604020202020204" pitchFamily="34" charset="0"/>
              <a:buChar char="•"/>
            </a:pPr>
            <a:r>
              <a:rPr lang="de-DE" sz="1200" dirty="0">
                <a:solidFill>
                  <a:srgbClr val="0B2544"/>
                </a:solidFill>
                <a:latin typeface="Merriweather" panose="020B0604020202020204" pitchFamily="2" charset="0"/>
              </a:rPr>
              <a:t>Fokus auf Nachwuchsförderung und Aufklärung über die Risiken von Sportwetten.</a:t>
            </a:r>
          </a:p>
          <a:p>
            <a:endParaRPr lang="de-CH" sz="1200" dirty="0">
              <a:solidFill>
                <a:srgbClr val="0B2544"/>
              </a:solidFill>
              <a:latin typeface="Merriweather" panose="020B0604020202020204" pitchFamily="2" charset="0"/>
            </a:endParaRPr>
          </a:p>
        </p:txBody>
      </p:sp>
      <p:sp>
        <p:nvSpPr>
          <p:cNvPr id="4" name="Text Placeholder 2">
            <a:extLst>
              <a:ext uri="{FF2B5EF4-FFF2-40B4-BE49-F238E27FC236}">
                <a16:creationId xmlns:a16="http://schemas.microsoft.com/office/drawing/2014/main" id="{2E88BA27-B741-786D-3596-175C53C2C642}"/>
              </a:ext>
            </a:extLst>
          </p:cNvPr>
          <p:cNvSpPr txBox="1">
            <a:spLocks/>
          </p:cNvSpPr>
          <p:nvPr/>
        </p:nvSpPr>
        <p:spPr>
          <a:xfrm>
            <a:off x="609599" y="3311684"/>
            <a:ext cx="3768529" cy="1661993"/>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b="1" i="1" kern="1200" dirty="0">
                <a:solidFill>
                  <a:srgbClr val="0B2544"/>
                </a:solidFill>
                <a:latin typeface="Merriweather" panose="020B0604020202020204" pitchFamily="2" charset="0"/>
                <a:cs typeface="+mn-cs"/>
              </a:rPr>
              <a:t> Konkretes Beispiel - Initiativen der Swiss Football League (SFL) und des SFV</a:t>
            </a:r>
          </a:p>
          <a:p>
            <a:pPr marL="171450" indent="-171450" algn="l" rtl="0">
              <a:buFont typeface="Arial" panose="020B0604020202020204" pitchFamily="34" charset="0"/>
              <a:buChar char="•"/>
            </a:pPr>
            <a:r>
              <a:rPr lang="de-DE" sz="1200" kern="1200" dirty="0">
                <a:solidFill>
                  <a:srgbClr val="0B2544"/>
                </a:solidFill>
                <a:latin typeface="Merriweather" panose="020B0604020202020204" pitchFamily="2" charset="0"/>
                <a:cs typeface="+mn-cs"/>
                <a:hlinkClick r:id="rId3"/>
              </a:rPr>
              <a:t>Integritätskodex</a:t>
            </a:r>
            <a:r>
              <a:rPr lang="de-DE" sz="1200" kern="1200" dirty="0">
                <a:solidFill>
                  <a:srgbClr val="0B2544"/>
                </a:solidFill>
                <a:latin typeface="Merriweather" panose="020B0604020202020204" pitchFamily="2" charset="0"/>
                <a:cs typeface="+mn-cs"/>
              </a:rPr>
              <a:t>: Spieler verpflichten sich zur Integrität im Sport. </a:t>
            </a:r>
          </a:p>
          <a:p>
            <a:pPr marL="171450" indent="-171450" algn="l" rtl="0">
              <a:buFont typeface="Arial" panose="020B0604020202020204" pitchFamily="34" charset="0"/>
              <a:buChar char="•"/>
            </a:pPr>
            <a:r>
              <a:rPr lang="de-DE" sz="1200" kern="1200" dirty="0">
                <a:solidFill>
                  <a:srgbClr val="0B2544"/>
                </a:solidFill>
                <a:latin typeface="Merriweather" panose="020B0604020202020204" pitchFamily="2" charset="0"/>
                <a:cs typeface="+mn-cs"/>
              </a:rPr>
              <a:t>E-Learning-Module: Verschiedene Module auf Webseite zur Sensibilisierung aller Profis und Nachwuchstalente.</a:t>
            </a:r>
          </a:p>
          <a:p>
            <a:pPr marL="171450" indent="-171450" algn="l" rtl="0">
              <a:buFont typeface="Arial" panose="020B0604020202020204" pitchFamily="34" charset="0"/>
              <a:buChar char="•"/>
            </a:pPr>
            <a:r>
              <a:rPr lang="de-DE" sz="1200" kern="1200" dirty="0">
                <a:solidFill>
                  <a:srgbClr val="0B2544"/>
                </a:solidFill>
                <a:latin typeface="Merriweather" panose="020B0604020202020204" pitchFamily="2" charset="0"/>
                <a:cs typeface="+mn-cs"/>
                <a:hlinkClick r:id="rId4"/>
              </a:rPr>
              <a:t>"Red Button"-App</a:t>
            </a:r>
            <a:r>
              <a:rPr lang="de-DE" sz="1200" kern="1200" dirty="0">
                <a:solidFill>
                  <a:srgbClr val="0B2544"/>
                </a:solidFill>
                <a:latin typeface="Merriweather" panose="020B0604020202020204" pitchFamily="2" charset="0"/>
                <a:cs typeface="+mn-cs"/>
              </a:rPr>
              <a:t>: Anonyme und sichere Meldung von Verdachtsfällen.</a:t>
            </a:r>
          </a:p>
        </p:txBody>
      </p:sp>
    </p:spTree>
    <p:extLst>
      <p:ext uri="{BB962C8B-B14F-4D97-AF65-F5344CB8AC3E}">
        <p14:creationId xmlns:p14="http://schemas.microsoft.com/office/powerpoint/2010/main" val="288656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46A43-A816-4EC6-5DDC-60E5AFF6D37E}"/>
              </a:ext>
            </a:extLst>
          </p:cNvPr>
          <p:cNvPicPr>
            <a:picLocks noChangeAspect="1"/>
          </p:cNvPicPr>
          <p:nvPr/>
        </p:nvPicPr>
        <p:blipFill>
          <a:blip r:embed="rId3"/>
          <a:stretch>
            <a:fillRect/>
          </a:stretch>
        </p:blipFill>
        <p:spPr>
          <a:xfrm>
            <a:off x="990600" y="514350"/>
            <a:ext cx="3691515" cy="3617023"/>
          </a:xfrm>
          <a:prstGeom prst="rect">
            <a:avLst/>
          </a:prstGeom>
        </p:spPr>
      </p:pic>
      <p:pic>
        <p:nvPicPr>
          <p:cNvPr id="4" name="Imagem 3">
            <a:extLst>
              <a:ext uri="{FF2B5EF4-FFF2-40B4-BE49-F238E27FC236}">
                <a16:creationId xmlns:a16="http://schemas.microsoft.com/office/drawing/2014/main" id="{CA01A16B-92EA-48B1-E8FE-7F25E32E6B21}"/>
              </a:ext>
            </a:extLst>
          </p:cNvPr>
          <p:cNvPicPr>
            <a:picLocks noChangeAspect="1"/>
          </p:cNvPicPr>
          <p:nvPr/>
        </p:nvPicPr>
        <p:blipFill>
          <a:blip r:embed="rId4"/>
          <a:stretch>
            <a:fillRect/>
          </a:stretch>
        </p:blipFill>
        <p:spPr>
          <a:xfrm>
            <a:off x="4953000" y="666750"/>
            <a:ext cx="3881788" cy="3617023"/>
          </a:xfrm>
          <a:prstGeom prst="rect">
            <a:avLst/>
          </a:prstGeom>
        </p:spPr>
      </p:pic>
    </p:spTree>
    <p:extLst>
      <p:ext uri="{BB962C8B-B14F-4D97-AF65-F5344CB8AC3E}">
        <p14:creationId xmlns:p14="http://schemas.microsoft.com/office/powerpoint/2010/main" val="381784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13906B-41B3-F1C5-7283-02377B63867F}"/>
              </a:ext>
            </a:extLst>
          </p:cNvPr>
          <p:cNvPicPr>
            <a:picLocks noChangeAspect="1"/>
          </p:cNvPicPr>
          <p:nvPr/>
        </p:nvPicPr>
        <p:blipFill>
          <a:blip r:embed="rId3"/>
          <a:stretch>
            <a:fillRect/>
          </a:stretch>
        </p:blipFill>
        <p:spPr>
          <a:xfrm>
            <a:off x="1447800" y="590550"/>
            <a:ext cx="2470741" cy="3562350"/>
          </a:xfrm>
          <a:prstGeom prst="rect">
            <a:avLst/>
          </a:prstGeom>
        </p:spPr>
      </p:pic>
      <p:pic>
        <p:nvPicPr>
          <p:cNvPr id="9" name="Picture 8">
            <a:extLst>
              <a:ext uri="{FF2B5EF4-FFF2-40B4-BE49-F238E27FC236}">
                <a16:creationId xmlns:a16="http://schemas.microsoft.com/office/drawing/2014/main" id="{CD13BCB9-892B-4372-A384-0CD14AD63F74}"/>
              </a:ext>
            </a:extLst>
          </p:cNvPr>
          <p:cNvPicPr>
            <a:picLocks noChangeAspect="1"/>
          </p:cNvPicPr>
          <p:nvPr/>
        </p:nvPicPr>
        <p:blipFill>
          <a:blip r:embed="rId4"/>
          <a:stretch>
            <a:fillRect/>
          </a:stretch>
        </p:blipFill>
        <p:spPr>
          <a:xfrm>
            <a:off x="4876800" y="971550"/>
            <a:ext cx="3966916" cy="2952750"/>
          </a:xfrm>
          <a:prstGeom prst="rect">
            <a:avLst/>
          </a:prstGeom>
        </p:spPr>
      </p:pic>
      <p:cxnSp>
        <p:nvCxnSpPr>
          <p:cNvPr id="11" name="Straight Connector 10">
            <a:extLst>
              <a:ext uri="{FF2B5EF4-FFF2-40B4-BE49-F238E27FC236}">
                <a16:creationId xmlns:a16="http://schemas.microsoft.com/office/drawing/2014/main" id="{1B726D6D-9209-109D-981A-06CC16648939}"/>
              </a:ext>
            </a:extLst>
          </p:cNvPr>
          <p:cNvCxnSpPr/>
          <p:nvPr/>
        </p:nvCxnSpPr>
        <p:spPr>
          <a:xfrm>
            <a:off x="4800600" y="514350"/>
            <a:ext cx="0" cy="3562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588AAA-B350-7317-BEA9-EACB42E9E35D}"/>
              </a:ext>
            </a:extLst>
          </p:cNvPr>
          <p:cNvCxnSpPr/>
          <p:nvPr/>
        </p:nvCxnSpPr>
        <p:spPr>
          <a:xfrm>
            <a:off x="1828800" y="514350"/>
            <a:ext cx="0" cy="35623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11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FCA142-4821-7B06-60CE-3507BFE90E0D}"/>
              </a:ext>
            </a:extLst>
          </p:cNvPr>
          <p:cNvSpPr>
            <a:spLocks noGrp="1"/>
          </p:cNvSpPr>
          <p:nvPr>
            <p:ph type="title"/>
          </p:nvPr>
        </p:nvSpPr>
        <p:spPr>
          <a:xfrm>
            <a:off x="1676400" y="335661"/>
            <a:ext cx="7239000" cy="861774"/>
          </a:xfrm>
        </p:spPr>
        <p:txBody>
          <a:bodyPr/>
          <a:lstStyle/>
          <a:p>
            <a:r>
              <a:rPr lang="de-DE" sz="2800" dirty="0">
                <a:solidFill>
                  <a:srgbClr val="0B2544"/>
                </a:solidFill>
                <a:latin typeface="Merriweather" panose="00000500000000000000" pitchFamily="2" charset="0"/>
              </a:rPr>
              <a:t>Panathlon’s Rolle im Rahmen von Prävention und Aufklärung</a:t>
            </a:r>
          </a:p>
        </p:txBody>
      </p:sp>
      <p:pic>
        <p:nvPicPr>
          <p:cNvPr id="6" name="Imagem 5">
            <a:extLst>
              <a:ext uri="{FF2B5EF4-FFF2-40B4-BE49-F238E27FC236}">
                <a16:creationId xmlns:a16="http://schemas.microsoft.com/office/drawing/2014/main" id="{BC717BAD-4574-742E-F992-ABC48BB24A41}"/>
              </a:ext>
            </a:extLst>
          </p:cNvPr>
          <p:cNvPicPr>
            <a:picLocks noChangeAspect="1"/>
          </p:cNvPicPr>
          <p:nvPr/>
        </p:nvPicPr>
        <p:blipFill>
          <a:blip r:embed="rId3"/>
          <a:stretch>
            <a:fillRect/>
          </a:stretch>
        </p:blipFill>
        <p:spPr>
          <a:xfrm>
            <a:off x="1524000" y="1504950"/>
            <a:ext cx="2133599" cy="2596514"/>
          </a:xfrm>
          <a:prstGeom prst="rect">
            <a:avLst/>
          </a:prstGeom>
        </p:spPr>
      </p:pic>
      <p:pic>
        <p:nvPicPr>
          <p:cNvPr id="8" name="Imagem 7">
            <a:extLst>
              <a:ext uri="{FF2B5EF4-FFF2-40B4-BE49-F238E27FC236}">
                <a16:creationId xmlns:a16="http://schemas.microsoft.com/office/drawing/2014/main" id="{9E1B10FB-6686-1830-D4F3-EAD6452591EA}"/>
              </a:ext>
            </a:extLst>
          </p:cNvPr>
          <p:cNvPicPr>
            <a:picLocks noChangeAspect="1"/>
          </p:cNvPicPr>
          <p:nvPr/>
        </p:nvPicPr>
        <p:blipFill>
          <a:blip r:embed="rId4"/>
          <a:stretch>
            <a:fillRect/>
          </a:stretch>
        </p:blipFill>
        <p:spPr>
          <a:xfrm>
            <a:off x="5213320" y="1428750"/>
            <a:ext cx="2216179" cy="2748914"/>
          </a:xfrm>
          <a:prstGeom prst="rect">
            <a:avLst/>
          </a:prstGeom>
        </p:spPr>
      </p:pic>
    </p:spTree>
    <p:extLst>
      <p:ext uri="{BB962C8B-B14F-4D97-AF65-F5344CB8AC3E}">
        <p14:creationId xmlns:p14="http://schemas.microsoft.com/office/powerpoint/2010/main" val="304796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86C4-2679-0763-EE5C-72AF2CD12A3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3B89C6-C954-0541-FA85-68740AF2970D}"/>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
        <p:nvSpPr>
          <p:cNvPr id="2" name="Text Placeholder 2">
            <a:extLst>
              <a:ext uri="{FF2B5EF4-FFF2-40B4-BE49-F238E27FC236}">
                <a16:creationId xmlns:a16="http://schemas.microsoft.com/office/drawing/2014/main" id="{8094AAB1-A7A7-1DDD-CECB-3E73613A7388}"/>
              </a:ext>
            </a:extLst>
          </p:cNvPr>
          <p:cNvSpPr>
            <a:spLocks noGrp="1"/>
          </p:cNvSpPr>
          <p:nvPr>
            <p:ph type="body" idx="1"/>
          </p:nvPr>
        </p:nvSpPr>
        <p:spPr>
          <a:xfrm>
            <a:off x="838200" y="1962150"/>
            <a:ext cx="3768529" cy="1846659"/>
          </a:xfrm>
        </p:spPr>
        <p:txBody>
          <a:bodyPr/>
          <a:lstStyle/>
          <a:p>
            <a:pPr algn="l" rtl="0">
              <a:buNone/>
            </a:pPr>
            <a:r>
              <a:rPr lang="de-DE" sz="1200" b="1" i="1" kern="1200" dirty="0">
                <a:solidFill>
                  <a:srgbClr val="0B2544"/>
                </a:solidFill>
                <a:latin typeface="Merriweather" panose="020B0604020202020204" pitchFamily="2" charset="0"/>
                <a:cs typeface="+mn-cs"/>
              </a:rPr>
              <a:t>Sport Against Match Fixing - </a:t>
            </a:r>
            <a:r>
              <a:rPr lang="de-DE" sz="1200" i="1" kern="1200" dirty="0">
                <a:solidFill>
                  <a:srgbClr val="0B2544"/>
                </a:solidFill>
                <a:latin typeface="Merriweather" panose="020B0604020202020204" pitchFamily="2" charset="0"/>
                <a:cs typeface="+mn-cs"/>
              </a:rPr>
              <a:t>SAMF ist ein von der Europäischen Union finanziertes Erasmus+-Projekt, das vom Portugiesischen Fußballverband (PT) in Zusammenarbeit mit Panathlon International (ITA), dem Maltesischen Fußballverband (MLT), dem Litauischen Fußballverband (LTU), dem Internationalen Basketballverband Europa – FIBA Europe (GER), Sport Evolution Alliance (POR) und dem Europäischen Netzwerk für Innovation (NED,  koordiniert wird.</a:t>
            </a:r>
          </a:p>
        </p:txBody>
      </p:sp>
      <p:pic>
        <p:nvPicPr>
          <p:cNvPr id="6" name="Imagem 5" descr="Uma imagem com vestuário, pessoa, homem, fato">
            <a:extLst>
              <a:ext uri="{FF2B5EF4-FFF2-40B4-BE49-F238E27FC236}">
                <a16:creationId xmlns:a16="http://schemas.microsoft.com/office/drawing/2014/main" id="{7D034BD3-C7F0-74F6-B323-9CA30E5DF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657350"/>
            <a:ext cx="3400957" cy="2266950"/>
          </a:xfrm>
          <a:prstGeom prst="rect">
            <a:avLst/>
          </a:prstGeom>
        </p:spPr>
      </p:pic>
    </p:spTree>
    <p:extLst>
      <p:ext uri="{BB962C8B-B14F-4D97-AF65-F5344CB8AC3E}">
        <p14:creationId xmlns:p14="http://schemas.microsoft.com/office/powerpoint/2010/main" val="346575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8A30C55-F885-5ED9-5EA0-E4696F29E374}"/>
              </a:ext>
            </a:extLst>
          </p:cNvPr>
          <p:cNvSpPr>
            <a:spLocks noGrp="1"/>
          </p:cNvSpPr>
          <p:nvPr>
            <p:ph type="body" idx="1"/>
          </p:nvPr>
        </p:nvSpPr>
        <p:spPr>
          <a:xfrm>
            <a:off x="533400" y="1809750"/>
            <a:ext cx="3768529" cy="2031325"/>
          </a:xfrm>
        </p:spPr>
        <p:txBody>
          <a:bodyPr/>
          <a:lstStyle/>
          <a:p>
            <a:pPr algn="l" rtl="0">
              <a:buNone/>
            </a:pPr>
            <a:r>
              <a:rPr lang="de-DE" sz="1200" b="1" i="1" kern="1200" dirty="0">
                <a:solidFill>
                  <a:srgbClr val="0B2544"/>
                </a:solidFill>
                <a:latin typeface="Merriweather" panose="020B0604020202020204" pitchFamily="2" charset="0"/>
                <a:cs typeface="+mn-cs"/>
              </a:rPr>
              <a:t>SAMF Ziele - </a:t>
            </a:r>
            <a:r>
              <a:rPr lang="de-DE" sz="1200" i="1" kern="1200" dirty="0">
                <a:solidFill>
                  <a:srgbClr val="0B2544"/>
                </a:solidFill>
                <a:latin typeface="Merriweather" panose="020B0604020202020204" pitchFamily="2" charset="0"/>
                <a:cs typeface="+mn-cs"/>
              </a:rPr>
              <a:t>Das von der EU finanzierte Erasmus+-Projekt „Sport against match-fixing“ (SAMF) zielt darauf ab, junge Athleten für das Problem der Manipulation von Sportwettbewerben, die damit verbundenen schädlichen und negativen Auswirkungen und die möglichen Folgen für ihre Karriere, zu sensibilisieren und aufzuklären. Durch Schulungen, Sensibilisierung und Aufklärung soll SAMF die Fähigkeit dieser Sportler stärken, die besten Maßnahmen zur Bekämpfung dieses Problems zu ergreifen. </a:t>
            </a:r>
          </a:p>
        </p:txBody>
      </p:sp>
      <p:pic>
        <p:nvPicPr>
          <p:cNvPr id="3" name="Picture 4">
            <a:hlinkClick r:id="rId3"/>
            <a:extLst>
              <a:ext uri="{FF2B5EF4-FFF2-40B4-BE49-F238E27FC236}">
                <a16:creationId xmlns:a16="http://schemas.microsoft.com/office/drawing/2014/main" id="{3B49267F-0CB0-D7A1-DA4F-7BB778ECB0EA}"/>
              </a:ext>
            </a:extLst>
          </p:cNvPr>
          <p:cNvPicPr>
            <a:picLocks noChangeAspect="1"/>
          </p:cNvPicPr>
          <p:nvPr/>
        </p:nvPicPr>
        <p:blipFill>
          <a:blip r:embed="rId4"/>
          <a:stretch>
            <a:fillRect/>
          </a:stretch>
        </p:blipFill>
        <p:spPr>
          <a:xfrm>
            <a:off x="4869782" y="1809750"/>
            <a:ext cx="3576622" cy="1981200"/>
          </a:xfrm>
          <a:prstGeom prst="rect">
            <a:avLst/>
          </a:prstGeom>
        </p:spPr>
      </p:pic>
      <p:sp>
        <p:nvSpPr>
          <p:cNvPr id="4" name="Title 1">
            <a:extLst>
              <a:ext uri="{FF2B5EF4-FFF2-40B4-BE49-F238E27FC236}">
                <a16:creationId xmlns:a16="http://schemas.microsoft.com/office/drawing/2014/main" id="{88041958-CE6E-23E8-1A2F-F68A55ACEB55}"/>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Tree>
    <p:extLst>
      <p:ext uri="{BB962C8B-B14F-4D97-AF65-F5344CB8AC3E}">
        <p14:creationId xmlns:p14="http://schemas.microsoft.com/office/powerpoint/2010/main" val="2711536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6177-30CE-2252-FC54-3BAE480057E3}"/>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ADE52E6-EC47-9221-7981-1E811189F693}"/>
              </a:ext>
            </a:extLst>
          </p:cNvPr>
          <p:cNvSpPr>
            <a:spLocks noGrp="1"/>
          </p:cNvSpPr>
          <p:nvPr>
            <p:ph type="body" idx="1"/>
          </p:nvPr>
        </p:nvSpPr>
        <p:spPr>
          <a:xfrm>
            <a:off x="533400" y="1809750"/>
            <a:ext cx="3768529" cy="1846659"/>
          </a:xfrm>
        </p:spPr>
        <p:txBody>
          <a:bodyPr/>
          <a:lstStyle/>
          <a:p>
            <a:pPr algn="l" rtl="0">
              <a:buNone/>
            </a:pPr>
            <a:r>
              <a:rPr lang="de-DE" sz="1200" b="1" i="1" kern="1200" dirty="0">
                <a:solidFill>
                  <a:srgbClr val="0B2544"/>
                </a:solidFill>
                <a:latin typeface="Merriweather" panose="020B0604020202020204" pitchFamily="2" charset="0"/>
                <a:cs typeface="+mn-cs"/>
              </a:rPr>
              <a:t>SAMF Ziele - </a:t>
            </a:r>
            <a:r>
              <a:rPr lang="de-DE" sz="1200" i="1" kern="1200" dirty="0">
                <a:solidFill>
                  <a:srgbClr val="0B2544"/>
                </a:solidFill>
                <a:latin typeface="Merriweather" panose="020B0604020202020204" pitchFamily="2" charset="0"/>
                <a:cs typeface="+mn-cs"/>
              </a:rPr>
              <a:t>Über einen Zeitraum von 24 Monaten erstellte das SAMF-Konsortium u. a:</a:t>
            </a:r>
          </a:p>
          <a:p>
            <a:pPr algn="l" rtl="0">
              <a:buNone/>
            </a:pPr>
            <a:endParaRPr lang="de-DE" sz="1200" i="1" kern="1200" dirty="0">
              <a:solidFill>
                <a:srgbClr val="0B2544"/>
              </a:solidFill>
              <a:latin typeface="Merriweather" panose="020B0604020202020204" pitchFamily="2" charset="0"/>
              <a:cs typeface="+mn-cs"/>
            </a:endParaRPr>
          </a:p>
          <a:p>
            <a:pPr marL="171450" indent="-171450" algn="l" rtl="0">
              <a:buFont typeface="Arial" panose="020B0604020202020204" pitchFamily="34" charset="0"/>
              <a:buChar char="•"/>
            </a:pPr>
            <a:r>
              <a:rPr lang="de-DE" sz="1200" i="1" kern="1200" dirty="0">
                <a:solidFill>
                  <a:srgbClr val="0B2544"/>
                </a:solidFill>
                <a:latin typeface="Merriweather" panose="020B0604020202020204" pitchFamily="2" charset="0"/>
                <a:cs typeface="+mn-cs"/>
              </a:rPr>
              <a:t>einen Forschungsbericht </a:t>
            </a:r>
          </a:p>
          <a:p>
            <a:pPr marL="171450" indent="-171450" algn="l" rtl="0">
              <a:buFont typeface="Arial" panose="020B0604020202020204" pitchFamily="34" charset="0"/>
              <a:buChar char="•"/>
            </a:pPr>
            <a:r>
              <a:rPr lang="de-DE" sz="1200" i="1" kern="1200" dirty="0">
                <a:solidFill>
                  <a:srgbClr val="0B2544"/>
                </a:solidFill>
                <a:latin typeface="Merriweather" panose="020B0604020202020204" pitchFamily="2" charset="0"/>
                <a:cs typeface="+mn-cs"/>
              </a:rPr>
              <a:t>thematische Comics </a:t>
            </a:r>
          </a:p>
          <a:p>
            <a:pPr marL="171450" indent="-171450" algn="l" rtl="0">
              <a:buFont typeface="Arial" panose="020B0604020202020204" pitchFamily="34" charset="0"/>
              <a:buChar char="•"/>
            </a:pPr>
            <a:r>
              <a:rPr lang="de-DE" sz="1200" i="1" kern="1200" dirty="0">
                <a:solidFill>
                  <a:srgbClr val="0B2544"/>
                </a:solidFill>
                <a:latin typeface="Merriweather" panose="020B0604020202020204" pitchFamily="2" charset="0"/>
                <a:cs typeface="+mn-cs"/>
              </a:rPr>
              <a:t>Interviews mit Sportagenten</a:t>
            </a:r>
          </a:p>
          <a:p>
            <a:pPr marL="171450" indent="-171450" algn="l" rtl="0">
              <a:buFont typeface="Arial" panose="020B0604020202020204" pitchFamily="34" charset="0"/>
              <a:buChar char="•"/>
            </a:pPr>
            <a:r>
              <a:rPr lang="de-DE" sz="1200" i="1" kern="1200" dirty="0">
                <a:solidFill>
                  <a:srgbClr val="0B2544"/>
                </a:solidFill>
                <a:latin typeface="Merriweather" panose="020B0604020202020204" pitchFamily="2" charset="0"/>
                <a:cs typeface="+mn-cs"/>
              </a:rPr>
              <a:t>Sensibilisierungskampagnen mit jungen Sportlernein </a:t>
            </a:r>
          </a:p>
          <a:p>
            <a:pPr marL="171450" indent="-171450" algn="l" rtl="0">
              <a:buFont typeface="Arial" panose="020B0604020202020204" pitchFamily="34" charset="0"/>
              <a:buChar char="•"/>
            </a:pPr>
            <a:r>
              <a:rPr lang="de-DE" sz="1200" i="1" kern="1200" dirty="0">
                <a:solidFill>
                  <a:srgbClr val="0B2544"/>
                </a:solidFill>
                <a:latin typeface="Merriweather" panose="020B0604020202020204" pitchFamily="2" charset="0"/>
                <a:cs typeface="+mn-cs"/>
              </a:rPr>
              <a:t>ein online Spiel (verfügbar auf verschiedenen mobilen Plattformen)</a:t>
            </a:r>
          </a:p>
        </p:txBody>
      </p:sp>
      <p:sp>
        <p:nvSpPr>
          <p:cNvPr id="4" name="Title 1">
            <a:extLst>
              <a:ext uri="{FF2B5EF4-FFF2-40B4-BE49-F238E27FC236}">
                <a16:creationId xmlns:a16="http://schemas.microsoft.com/office/drawing/2014/main" id="{A5C2DB99-FA5C-B3F5-5563-0DA1675504DB}"/>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5" name="Imagem 4" descr="Uma imagem com texto, padrão, Gráficos, círculo">
            <a:extLst>
              <a:ext uri="{FF2B5EF4-FFF2-40B4-BE49-F238E27FC236}">
                <a16:creationId xmlns:a16="http://schemas.microsoft.com/office/drawing/2014/main" id="{49EAACA6-AB9B-AD09-7357-173F19F9C73B}"/>
              </a:ext>
            </a:extLst>
          </p:cNvPr>
          <p:cNvPicPr>
            <a:picLocks noChangeAspect="1"/>
          </p:cNvPicPr>
          <p:nvPr/>
        </p:nvPicPr>
        <p:blipFill>
          <a:blip r:embed="rId3"/>
          <a:stretch>
            <a:fillRect/>
          </a:stretch>
        </p:blipFill>
        <p:spPr>
          <a:xfrm>
            <a:off x="5638800" y="1666279"/>
            <a:ext cx="2133600" cy="2133600"/>
          </a:xfrm>
          <a:prstGeom prst="rect">
            <a:avLst/>
          </a:prstGeom>
        </p:spPr>
      </p:pic>
    </p:spTree>
    <p:extLst>
      <p:ext uri="{BB962C8B-B14F-4D97-AF65-F5344CB8AC3E}">
        <p14:creationId xmlns:p14="http://schemas.microsoft.com/office/powerpoint/2010/main" val="245140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419B-C909-45A7-FF41-6D5B0DCF9B16}"/>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706B7333-64A1-855E-FE1A-92FA4E6AE7DE}"/>
              </a:ext>
            </a:extLst>
          </p:cNvPr>
          <p:cNvSpPr>
            <a:spLocks noGrp="1"/>
          </p:cNvSpPr>
          <p:nvPr>
            <p:ph type="body" idx="1"/>
          </p:nvPr>
        </p:nvSpPr>
        <p:spPr>
          <a:xfrm>
            <a:off x="533400" y="1809750"/>
            <a:ext cx="3768529" cy="1477328"/>
          </a:xfrm>
        </p:spPr>
        <p:txBody>
          <a:bodyPr/>
          <a:lstStyle/>
          <a:p>
            <a:pPr algn="l" rtl="0">
              <a:buNone/>
            </a:pPr>
            <a:r>
              <a:rPr lang="de-DE" sz="1200" b="1" i="1" kern="1200" dirty="0">
                <a:solidFill>
                  <a:srgbClr val="0B2544"/>
                </a:solidFill>
                <a:latin typeface="Merriweather" panose="020B0604020202020204" pitchFamily="2" charset="0"/>
                <a:cs typeface="+mn-cs"/>
              </a:rPr>
              <a:t>Forschungsbericht- </a:t>
            </a:r>
            <a:r>
              <a:rPr lang="de-DE" sz="1200" i="1" kern="1200" dirty="0">
                <a:solidFill>
                  <a:srgbClr val="0B2544"/>
                </a:solidFill>
                <a:latin typeface="Merriweather" panose="020B0604020202020204" pitchFamily="2" charset="0"/>
                <a:cs typeface="+mn-cs"/>
              </a:rPr>
              <a:t>Im Laufe des Projekts haben wir einen abschließenden Forschungsbericht erstellt, in dem ein Forscherteam das Phänomen der Spielmanipulation untersucht hat. Panathlon International hat sich insbesondere bei einer Fokusgruppe organisierung/teilnahme beteiligt, sowie auch weitere Informationen für das Forschungsbericht bereitzustellen.</a:t>
            </a:r>
          </a:p>
        </p:txBody>
      </p:sp>
      <p:sp>
        <p:nvSpPr>
          <p:cNvPr id="4" name="Title 1">
            <a:extLst>
              <a:ext uri="{FF2B5EF4-FFF2-40B4-BE49-F238E27FC236}">
                <a16:creationId xmlns:a16="http://schemas.microsoft.com/office/drawing/2014/main" id="{5850BE96-3282-B7F6-8ADF-D11FA426F627}"/>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3" name="Picture 2">
            <a:extLst>
              <a:ext uri="{FF2B5EF4-FFF2-40B4-BE49-F238E27FC236}">
                <a16:creationId xmlns:a16="http://schemas.microsoft.com/office/drawing/2014/main" id="{C54633C8-71CA-A767-22E5-7F0090B3336A}"/>
              </a:ext>
            </a:extLst>
          </p:cNvPr>
          <p:cNvPicPr>
            <a:picLocks noChangeAspect="1"/>
          </p:cNvPicPr>
          <p:nvPr/>
        </p:nvPicPr>
        <p:blipFill>
          <a:blip r:embed="rId3"/>
          <a:stretch>
            <a:fillRect/>
          </a:stretch>
        </p:blipFill>
        <p:spPr>
          <a:xfrm>
            <a:off x="4572000" y="1352550"/>
            <a:ext cx="1936376" cy="2743200"/>
          </a:xfrm>
          <a:prstGeom prst="rect">
            <a:avLst/>
          </a:prstGeom>
          <a:ln>
            <a:noFill/>
          </a:ln>
          <a:effectLst>
            <a:outerShdw blurRad="292100" dist="139700" dir="2700000" algn="tl" rotWithShape="0">
              <a:srgbClr val="333333">
                <a:alpha val="65000"/>
              </a:srgbClr>
            </a:outerShdw>
          </a:effectLst>
        </p:spPr>
      </p:pic>
      <p:pic>
        <p:nvPicPr>
          <p:cNvPr id="6" name="Picture 4">
            <a:extLst>
              <a:ext uri="{FF2B5EF4-FFF2-40B4-BE49-F238E27FC236}">
                <a16:creationId xmlns:a16="http://schemas.microsoft.com/office/drawing/2014/main" id="{95035D12-009A-993D-6BEF-F1AC4627177E}"/>
              </a:ext>
            </a:extLst>
          </p:cNvPr>
          <p:cNvPicPr>
            <a:picLocks noChangeAspect="1"/>
          </p:cNvPicPr>
          <p:nvPr/>
        </p:nvPicPr>
        <p:blipFill>
          <a:blip r:embed="rId4"/>
          <a:stretch>
            <a:fillRect/>
          </a:stretch>
        </p:blipFill>
        <p:spPr>
          <a:xfrm>
            <a:off x="6778447" y="1361853"/>
            <a:ext cx="1920241" cy="2743200"/>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1246C48D-9FDA-8175-2E23-8AABE8782331}"/>
              </a:ext>
            </a:extLst>
          </p:cNvPr>
          <p:cNvPicPr>
            <a:picLocks noChangeAspect="1"/>
          </p:cNvPicPr>
          <p:nvPr/>
        </p:nvPicPr>
        <p:blipFill>
          <a:blip r:embed="rId5"/>
          <a:stretch>
            <a:fillRect/>
          </a:stretch>
        </p:blipFill>
        <p:spPr>
          <a:xfrm>
            <a:off x="1668561" y="3409950"/>
            <a:ext cx="992829" cy="992829"/>
          </a:xfrm>
          <a:prstGeom prst="rect">
            <a:avLst/>
          </a:prstGeom>
        </p:spPr>
      </p:pic>
    </p:spTree>
    <p:extLst>
      <p:ext uri="{BB962C8B-B14F-4D97-AF65-F5344CB8AC3E}">
        <p14:creationId xmlns:p14="http://schemas.microsoft.com/office/powerpoint/2010/main" val="16787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10691-7C4B-D9C4-4BD7-C42A5FA408C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7B9EAE37-9F4E-5E5C-AD06-998C45D9B380}"/>
              </a:ext>
            </a:extLst>
          </p:cNvPr>
          <p:cNvSpPr>
            <a:spLocks noGrp="1"/>
          </p:cNvSpPr>
          <p:nvPr>
            <p:ph type="body" idx="1"/>
          </p:nvPr>
        </p:nvSpPr>
        <p:spPr>
          <a:xfrm>
            <a:off x="533400" y="1809750"/>
            <a:ext cx="3768529" cy="1292662"/>
          </a:xfrm>
        </p:spPr>
        <p:txBody>
          <a:bodyPr/>
          <a:lstStyle/>
          <a:p>
            <a:pPr algn="l" rtl="0">
              <a:buNone/>
            </a:pPr>
            <a:r>
              <a:rPr lang="de-DE" sz="1200" b="1" i="1" kern="1200" dirty="0">
                <a:solidFill>
                  <a:srgbClr val="0B2544"/>
                </a:solidFill>
                <a:latin typeface="Merriweather" panose="020B0604020202020204" pitchFamily="2" charset="0"/>
                <a:cs typeface="+mn-cs"/>
              </a:rPr>
              <a:t>Poster - </a:t>
            </a:r>
            <a:r>
              <a:rPr lang="de-DE" sz="1200" i="1" kern="1200" dirty="0">
                <a:solidFill>
                  <a:srgbClr val="0B2544"/>
                </a:solidFill>
                <a:latin typeface="Merriweather" panose="020B0604020202020204" pitchFamily="2" charset="0"/>
                <a:cs typeface="+mn-cs"/>
              </a:rPr>
              <a:t>Wir haben auch mehrere Plakate erstellt, die wir gedruckt und in den verschiedenen Sitzungen mit jungen Athleten verwendet haben. Die verschiedenen Plakaten haben jeweils männliche als auch weibliche Athleten im Vordergrung gehabt und verschiedene Sportmodalitätetn abgebildet. Die Plakate wurden in verschieden Sprachen vorbereitet.</a:t>
            </a:r>
          </a:p>
        </p:txBody>
      </p:sp>
      <p:sp>
        <p:nvSpPr>
          <p:cNvPr id="4" name="Title 1">
            <a:extLst>
              <a:ext uri="{FF2B5EF4-FFF2-40B4-BE49-F238E27FC236}">
                <a16:creationId xmlns:a16="http://schemas.microsoft.com/office/drawing/2014/main" id="{4F419C30-929A-67EC-20B6-19F91FDA5ADB}"/>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5" name="Picture 2">
            <a:extLst>
              <a:ext uri="{FF2B5EF4-FFF2-40B4-BE49-F238E27FC236}">
                <a16:creationId xmlns:a16="http://schemas.microsoft.com/office/drawing/2014/main" id="{716F54E8-C3EE-3907-96AC-D6FEF57BABD0}"/>
              </a:ext>
            </a:extLst>
          </p:cNvPr>
          <p:cNvPicPr>
            <a:picLocks noChangeAspect="1"/>
          </p:cNvPicPr>
          <p:nvPr/>
        </p:nvPicPr>
        <p:blipFill>
          <a:blip r:embed="rId3"/>
          <a:stretch>
            <a:fillRect/>
          </a:stretch>
        </p:blipFill>
        <p:spPr>
          <a:xfrm>
            <a:off x="1600200" y="3099054"/>
            <a:ext cx="996696" cy="996696"/>
          </a:xfrm>
          <a:prstGeom prst="rect">
            <a:avLst/>
          </a:prstGeom>
        </p:spPr>
      </p:pic>
      <p:pic>
        <p:nvPicPr>
          <p:cNvPr id="9" name="Imagem 8">
            <a:extLst>
              <a:ext uri="{FF2B5EF4-FFF2-40B4-BE49-F238E27FC236}">
                <a16:creationId xmlns:a16="http://schemas.microsoft.com/office/drawing/2014/main" id="{C3670565-8E8F-0870-4DED-67845080A1D7}"/>
              </a:ext>
            </a:extLst>
          </p:cNvPr>
          <p:cNvPicPr>
            <a:picLocks noChangeAspect="1"/>
          </p:cNvPicPr>
          <p:nvPr/>
        </p:nvPicPr>
        <p:blipFill>
          <a:blip r:embed="rId4"/>
          <a:stretch>
            <a:fillRect/>
          </a:stretch>
        </p:blipFill>
        <p:spPr>
          <a:xfrm>
            <a:off x="4953000" y="1352550"/>
            <a:ext cx="1763486" cy="2743200"/>
          </a:xfrm>
          <a:prstGeom prst="rect">
            <a:avLst/>
          </a:prstGeom>
        </p:spPr>
      </p:pic>
      <p:pic>
        <p:nvPicPr>
          <p:cNvPr id="11" name="Imagem 10">
            <a:extLst>
              <a:ext uri="{FF2B5EF4-FFF2-40B4-BE49-F238E27FC236}">
                <a16:creationId xmlns:a16="http://schemas.microsoft.com/office/drawing/2014/main" id="{AFA1BC82-A953-D3D4-AABF-F83F6E2A0B11}"/>
              </a:ext>
            </a:extLst>
          </p:cNvPr>
          <p:cNvPicPr>
            <a:picLocks noChangeAspect="1"/>
          </p:cNvPicPr>
          <p:nvPr/>
        </p:nvPicPr>
        <p:blipFill>
          <a:blip r:embed="rId5"/>
          <a:stretch>
            <a:fillRect/>
          </a:stretch>
        </p:blipFill>
        <p:spPr>
          <a:xfrm>
            <a:off x="7010400" y="1352550"/>
            <a:ext cx="1763166" cy="2743200"/>
          </a:xfrm>
          <a:prstGeom prst="rect">
            <a:avLst/>
          </a:prstGeom>
        </p:spPr>
      </p:pic>
    </p:spTree>
    <p:extLst>
      <p:ext uri="{BB962C8B-B14F-4D97-AF65-F5344CB8AC3E}">
        <p14:creationId xmlns:p14="http://schemas.microsoft.com/office/powerpoint/2010/main" val="394456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260A0562-DE8C-4839-9CFD-0B14D00A46BB}"/>
              </a:ext>
            </a:extLst>
          </p:cNvPr>
          <p:cNvSpPr txBox="1"/>
          <p:nvPr/>
        </p:nvSpPr>
        <p:spPr>
          <a:xfrm>
            <a:off x="381000" y="1046024"/>
            <a:ext cx="8382000" cy="2031325"/>
          </a:xfrm>
          <a:prstGeom prst="rect">
            <a:avLst/>
          </a:prstGeom>
          <a:noFill/>
        </p:spPr>
        <p:txBody>
          <a:bodyPr wrap="square" rtlCol="0">
            <a:spAutoFit/>
          </a:bodyPr>
          <a:lstStyle/>
          <a:p>
            <a:r>
              <a:rPr lang="pt-PT" dirty="0"/>
              <a:t>1. Einführung in das Thema Spielmanipulation...................……………………………………………3</a:t>
            </a:r>
          </a:p>
          <a:p>
            <a:r>
              <a:rPr lang="pt-PT" dirty="0"/>
              <a:t>2. Rechtlicher Rahmen und Politik...…………………………………………………...…………………………5</a:t>
            </a:r>
          </a:p>
          <a:p>
            <a:r>
              <a:rPr lang="pt-PT" dirty="0"/>
              <a:t>3. Spielmanipulation im Sport: Die aktuelle Situation in der Schweiz...……………………….…7</a:t>
            </a:r>
          </a:p>
          <a:p>
            <a:r>
              <a:rPr lang="pt-PT" dirty="0"/>
              <a:t>4. Prävention und Aufklärung......................……………………………………………………………….…11</a:t>
            </a:r>
          </a:p>
          <a:p>
            <a:r>
              <a:rPr lang="pt-PT" dirty="0"/>
              <a:t>5. </a:t>
            </a:r>
            <a:r>
              <a:rPr lang="pt-PT" dirty="0" err="1"/>
              <a:t>Panathlon´s</a:t>
            </a:r>
            <a:r>
              <a:rPr lang="pt-PT" dirty="0"/>
              <a:t> </a:t>
            </a:r>
            <a:r>
              <a:rPr lang="pt-PT" dirty="0" err="1"/>
              <a:t>Rolle</a:t>
            </a:r>
            <a:r>
              <a:rPr lang="pt-PT" dirty="0"/>
              <a:t> </a:t>
            </a:r>
            <a:r>
              <a:rPr lang="pt-PT" dirty="0" err="1"/>
              <a:t>im</a:t>
            </a:r>
            <a:r>
              <a:rPr lang="pt-PT" dirty="0"/>
              <a:t> </a:t>
            </a:r>
            <a:r>
              <a:rPr lang="pt-PT" dirty="0" err="1"/>
              <a:t>Rahmen</a:t>
            </a:r>
            <a:r>
              <a:rPr lang="pt-PT" dirty="0"/>
              <a:t> der </a:t>
            </a:r>
            <a:r>
              <a:rPr lang="pt-PT" dirty="0" err="1"/>
              <a:t>Prävention</a:t>
            </a:r>
            <a:r>
              <a:rPr lang="pt-PT" dirty="0"/>
              <a:t> </a:t>
            </a:r>
            <a:r>
              <a:rPr lang="pt-PT" dirty="0" err="1"/>
              <a:t>und</a:t>
            </a:r>
            <a:r>
              <a:rPr lang="pt-PT" dirty="0"/>
              <a:t> </a:t>
            </a:r>
            <a:r>
              <a:rPr lang="pt-PT" dirty="0" err="1"/>
              <a:t>Aufklärung</a:t>
            </a:r>
            <a:r>
              <a:rPr lang="pt-PT" dirty="0"/>
              <a:t>………………………………….14</a:t>
            </a:r>
          </a:p>
          <a:p>
            <a:r>
              <a:rPr lang="pt-PT" dirty="0"/>
              <a:t>6. </a:t>
            </a:r>
            <a:r>
              <a:rPr lang="pt-PT" dirty="0" err="1"/>
              <a:t>Panathlon´s</a:t>
            </a:r>
            <a:r>
              <a:rPr lang="pt-PT" dirty="0"/>
              <a:t> </a:t>
            </a:r>
            <a:r>
              <a:rPr lang="pt-PT" dirty="0" err="1"/>
              <a:t>Rolle</a:t>
            </a:r>
            <a:r>
              <a:rPr lang="pt-PT" dirty="0"/>
              <a:t> </a:t>
            </a:r>
            <a:r>
              <a:rPr lang="pt-PT" dirty="0" err="1"/>
              <a:t>im</a:t>
            </a:r>
            <a:r>
              <a:rPr lang="pt-PT" dirty="0"/>
              <a:t> </a:t>
            </a:r>
            <a:r>
              <a:rPr lang="pt-PT" dirty="0" err="1"/>
              <a:t>Rahmen</a:t>
            </a:r>
            <a:r>
              <a:rPr lang="pt-PT" dirty="0"/>
              <a:t> der </a:t>
            </a:r>
            <a:r>
              <a:rPr lang="pt-PT" dirty="0" err="1"/>
              <a:t>Prävention</a:t>
            </a:r>
            <a:r>
              <a:rPr lang="pt-PT" dirty="0"/>
              <a:t> </a:t>
            </a:r>
            <a:r>
              <a:rPr lang="pt-PT" dirty="0" err="1"/>
              <a:t>und</a:t>
            </a:r>
            <a:r>
              <a:rPr lang="pt-PT" dirty="0"/>
              <a:t> </a:t>
            </a:r>
            <a:r>
              <a:rPr lang="pt-PT" dirty="0" err="1"/>
              <a:t>Aufklärung</a:t>
            </a:r>
            <a:r>
              <a:rPr lang="pt-PT" dirty="0"/>
              <a:t> – </a:t>
            </a:r>
            <a:r>
              <a:rPr lang="pt-PT" dirty="0" err="1"/>
              <a:t>Fallbeispiel</a:t>
            </a:r>
            <a:r>
              <a:rPr lang="pt-PT" dirty="0"/>
              <a:t> SAMF…..15</a:t>
            </a:r>
          </a:p>
          <a:p>
            <a:r>
              <a:rPr lang="pt-PT" dirty="0"/>
              <a:t>7. </a:t>
            </a:r>
            <a:r>
              <a:rPr lang="pt-PT" dirty="0" err="1"/>
              <a:t>Zusammenfassung</a:t>
            </a:r>
            <a:r>
              <a:rPr lang="pt-PT" dirty="0"/>
              <a:t>...................…………..………………....…………………………………………………37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C88D-56EB-DB7E-70C7-90B99520C58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0EF9D3D7-3E23-0774-5A44-C6CD54C0A5B1}"/>
              </a:ext>
            </a:extLst>
          </p:cNvPr>
          <p:cNvSpPr>
            <a:spLocks noGrp="1"/>
          </p:cNvSpPr>
          <p:nvPr>
            <p:ph type="body" idx="1"/>
          </p:nvPr>
        </p:nvSpPr>
        <p:spPr>
          <a:xfrm>
            <a:off x="533400" y="1809750"/>
            <a:ext cx="3768529" cy="923330"/>
          </a:xfrm>
        </p:spPr>
        <p:txBody>
          <a:bodyPr/>
          <a:lstStyle/>
          <a:p>
            <a:pPr algn="l" rtl="0">
              <a:buNone/>
            </a:pPr>
            <a:r>
              <a:rPr lang="de-DE" sz="1200" b="1" i="1" kern="1200" dirty="0">
                <a:solidFill>
                  <a:srgbClr val="0B2544"/>
                </a:solidFill>
                <a:latin typeface="Merriweather" panose="020B0604020202020204" pitchFamily="2" charset="0"/>
                <a:cs typeface="+mn-cs"/>
              </a:rPr>
              <a:t>Comics - </a:t>
            </a:r>
            <a:r>
              <a:rPr lang="de-DE" sz="1200" i="1" kern="1200" dirty="0">
                <a:solidFill>
                  <a:srgbClr val="0B2544"/>
                </a:solidFill>
                <a:latin typeface="Merriweather" panose="020B0604020202020204" pitchFamily="2" charset="0"/>
                <a:cs typeface="+mn-cs"/>
              </a:rPr>
              <a:t>Wir haben auch mehrere Comics (u.a. in verschiedenen Sportmodalitäten) produziert, die wir in den verschiedenen Arbeitssitzungen mit den Jugendlichen verwenden und die auf der Website oder über den unten stehenden QR verfügbar sind. </a:t>
            </a:r>
          </a:p>
        </p:txBody>
      </p:sp>
      <p:sp>
        <p:nvSpPr>
          <p:cNvPr id="4" name="Title 1">
            <a:extLst>
              <a:ext uri="{FF2B5EF4-FFF2-40B4-BE49-F238E27FC236}">
                <a16:creationId xmlns:a16="http://schemas.microsoft.com/office/drawing/2014/main" id="{7E5935A8-4BCE-3E19-C555-7AA12B2D92EE}"/>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6" name="Imagem 5">
            <a:extLst>
              <a:ext uri="{FF2B5EF4-FFF2-40B4-BE49-F238E27FC236}">
                <a16:creationId xmlns:a16="http://schemas.microsoft.com/office/drawing/2014/main" id="{CBDBC86A-2978-D8C2-0CDC-D3E9246E04F6}"/>
              </a:ext>
            </a:extLst>
          </p:cNvPr>
          <p:cNvPicPr>
            <a:picLocks noChangeAspect="1"/>
          </p:cNvPicPr>
          <p:nvPr/>
        </p:nvPicPr>
        <p:blipFill>
          <a:blip r:embed="rId3"/>
          <a:stretch>
            <a:fillRect/>
          </a:stretch>
        </p:blipFill>
        <p:spPr>
          <a:xfrm>
            <a:off x="6820687" y="1276350"/>
            <a:ext cx="2094713" cy="2743200"/>
          </a:xfrm>
          <a:prstGeom prst="rect">
            <a:avLst/>
          </a:prstGeom>
        </p:spPr>
      </p:pic>
      <p:pic>
        <p:nvPicPr>
          <p:cNvPr id="8" name="Imagem 7">
            <a:extLst>
              <a:ext uri="{FF2B5EF4-FFF2-40B4-BE49-F238E27FC236}">
                <a16:creationId xmlns:a16="http://schemas.microsoft.com/office/drawing/2014/main" id="{B214BE80-9EC4-08B8-2662-6DD39008B3A9}"/>
              </a:ext>
            </a:extLst>
          </p:cNvPr>
          <p:cNvPicPr>
            <a:picLocks noChangeAspect="1"/>
          </p:cNvPicPr>
          <p:nvPr/>
        </p:nvPicPr>
        <p:blipFill>
          <a:blip r:embed="rId4"/>
          <a:stretch>
            <a:fillRect/>
          </a:stretch>
        </p:blipFill>
        <p:spPr>
          <a:xfrm>
            <a:off x="4495800" y="1200150"/>
            <a:ext cx="2004448" cy="2743200"/>
          </a:xfrm>
          <a:prstGeom prst="rect">
            <a:avLst/>
          </a:prstGeom>
        </p:spPr>
      </p:pic>
      <p:pic>
        <p:nvPicPr>
          <p:cNvPr id="12" name="Imagem 11" descr="Uma imagem com texto, padrão, Gráficos, Tipo de letra&#10;&#10;Os conteúdos gerados por IA poderão estar incorretos.">
            <a:extLst>
              <a:ext uri="{FF2B5EF4-FFF2-40B4-BE49-F238E27FC236}">
                <a16:creationId xmlns:a16="http://schemas.microsoft.com/office/drawing/2014/main" id="{EE5BEC05-4038-751B-8AA9-F5CABE047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2300" y="2914507"/>
            <a:ext cx="996696" cy="996696"/>
          </a:xfrm>
          <a:prstGeom prst="rect">
            <a:avLst/>
          </a:prstGeom>
        </p:spPr>
      </p:pic>
    </p:spTree>
    <p:extLst>
      <p:ext uri="{BB962C8B-B14F-4D97-AF65-F5344CB8AC3E}">
        <p14:creationId xmlns:p14="http://schemas.microsoft.com/office/powerpoint/2010/main" val="468161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B8BD3-4843-0FAF-C5BB-C2522D539476}"/>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8AFC808-8388-1B1F-8CDF-544C1A27576E}"/>
              </a:ext>
            </a:extLst>
          </p:cNvPr>
          <p:cNvSpPr>
            <a:spLocks noGrp="1"/>
          </p:cNvSpPr>
          <p:nvPr>
            <p:ph type="body" idx="1"/>
          </p:nvPr>
        </p:nvSpPr>
        <p:spPr>
          <a:xfrm>
            <a:off x="533400" y="1809750"/>
            <a:ext cx="3768529" cy="1107996"/>
          </a:xfrm>
        </p:spPr>
        <p:txBody>
          <a:bodyPr/>
          <a:lstStyle/>
          <a:p>
            <a:pPr algn="l" rtl="0">
              <a:buNone/>
            </a:pPr>
            <a:r>
              <a:rPr lang="de-DE" sz="1200" b="1" i="1" kern="1200" dirty="0">
                <a:solidFill>
                  <a:srgbClr val="0B2544"/>
                </a:solidFill>
                <a:latin typeface="Merriweather" panose="020B0604020202020204" pitchFamily="2" charset="0"/>
                <a:cs typeface="+mn-cs"/>
              </a:rPr>
              <a:t>Broschüre – </a:t>
            </a:r>
            <a:r>
              <a:rPr lang="de-DE" sz="1200" i="1" kern="1200" dirty="0">
                <a:solidFill>
                  <a:srgbClr val="0B2544"/>
                </a:solidFill>
                <a:latin typeface="Merriweather" panose="020B0604020202020204" pitchFamily="2" charset="0"/>
                <a:cs typeface="+mn-cs"/>
              </a:rPr>
              <a:t>Auch eine Broschüre mit einer Zusammenfassung des Projekts wurde erstellt, die für verschiedene Sitzungen relevant war. Auch heute, wenn wir von SAMF berichten müssen, ist die Bröschüre ein wichtiger Bestandteil unserer Präsentation.</a:t>
            </a:r>
          </a:p>
        </p:txBody>
      </p:sp>
      <p:sp>
        <p:nvSpPr>
          <p:cNvPr id="4" name="Title 1">
            <a:extLst>
              <a:ext uri="{FF2B5EF4-FFF2-40B4-BE49-F238E27FC236}">
                <a16:creationId xmlns:a16="http://schemas.microsoft.com/office/drawing/2014/main" id="{4B2B441C-8860-BB8C-48FD-C9D0927953A9}"/>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3" name="Picture 2">
            <a:extLst>
              <a:ext uri="{FF2B5EF4-FFF2-40B4-BE49-F238E27FC236}">
                <a16:creationId xmlns:a16="http://schemas.microsoft.com/office/drawing/2014/main" id="{1667BF6C-3D2F-67BD-BBE5-8F7ACBB00F31}"/>
              </a:ext>
            </a:extLst>
          </p:cNvPr>
          <p:cNvPicPr>
            <a:picLocks noChangeAspect="1"/>
          </p:cNvPicPr>
          <p:nvPr/>
        </p:nvPicPr>
        <p:blipFill>
          <a:blip r:embed="rId3"/>
          <a:stretch>
            <a:fillRect/>
          </a:stretch>
        </p:blipFill>
        <p:spPr>
          <a:xfrm>
            <a:off x="4781107" y="1361480"/>
            <a:ext cx="1999221" cy="2743200"/>
          </a:xfrm>
          <a:prstGeom prst="rect">
            <a:avLst/>
          </a:prstGeom>
          <a:ln>
            <a:noFill/>
          </a:ln>
          <a:effectLst>
            <a:outerShdw blurRad="292100" dist="139700" dir="2700000" algn="tl" rotWithShape="0">
              <a:srgbClr val="333333">
                <a:alpha val="65000"/>
              </a:srgbClr>
            </a:outerShdw>
          </a:effectLst>
        </p:spPr>
      </p:pic>
      <p:pic>
        <p:nvPicPr>
          <p:cNvPr id="5" name="Picture 5">
            <a:extLst>
              <a:ext uri="{FF2B5EF4-FFF2-40B4-BE49-F238E27FC236}">
                <a16:creationId xmlns:a16="http://schemas.microsoft.com/office/drawing/2014/main" id="{FCA8FE16-8455-36D6-C6E6-511B796B6A17}"/>
              </a:ext>
            </a:extLst>
          </p:cNvPr>
          <p:cNvPicPr>
            <a:picLocks noChangeAspect="1"/>
          </p:cNvPicPr>
          <p:nvPr/>
        </p:nvPicPr>
        <p:blipFill>
          <a:blip r:embed="rId4"/>
          <a:stretch>
            <a:fillRect/>
          </a:stretch>
        </p:blipFill>
        <p:spPr>
          <a:xfrm>
            <a:off x="6979511" y="1361480"/>
            <a:ext cx="2002283" cy="2743200"/>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16C9DD25-55B0-2659-5EA0-2B88B40A50B9}"/>
              </a:ext>
            </a:extLst>
          </p:cNvPr>
          <p:cNvPicPr>
            <a:picLocks noChangeAspect="1"/>
          </p:cNvPicPr>
          <p:nvPr/>
        </p:nvPicPr>
        <p:blipFill>
          <a:blip r:embed="rId5"/>
          <a:stretch>
            <a:fillRect/>
          </a:stretch>
        </p:blipFill>
        <p:spPr>
          <a:xfrm>
            <a:off x="1676400" y="3099054"/>
            <a:ext cx="996696" cy="996696"/>
          </a:xfrm>
          <a:prstGeom prst="rect">
            <a:avLst/>
          </a:prstGeom>
        </p:spPr>
      </p:pic>
    </p:spTree>
    <p:extLst>
      <p:ext uri="{BB962C8B-B14F-4D97-AF65-F5344CB8AC3E}">
        <p14:creationId xmlns:p14="http://schemas.microsoft.com/office/powerpoint/2010/main" val="816008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348CA-373E-C1C5-E42A-2932922958A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31A7D46F-9D63-C099-9EFD-A9C9D9369717}"/>
              </a:ext>
            </a:extLst>
          </p:cNvPr>
          <p:cNvSpPr>
            <a:spLocks noGrp="1"/>
          </p:cNvSpPr>
          <p:nvPr>
            <p:ph type="body" idx="1"/>
          </p:nvPr>
        </p:nvSpPr>
        <p:spPr>
          <a:xfrm>
            <a:off x="533399" y="1733550"/>
            <a:ext cx="3768529" cy="2031325"/>
          </a:xfrm>
        </p:spPr>
        <p:txBody>
          <a:bodyPr/>
          <a:lstStyle/>
          <a:p>
            <a:pPr algn="l" rtl="0">
              <a:buNone/>
            </a:pPr>
            <a:r>
              <a:rPr lang="de-DE" sz="1200" b="1" i="1" kern="1200" dirty="0">
                <a:solidFill>
                  <a:srgbClr val="0B2544"/>
                </a:solidFill>
                <a:latin typeface="Merriweather" panose="020B0604020202020204" pitchFamily="2" charset="0"/>
                <a:cs typeface="+mn-cs"/>
              </a:rPr>
              <a:t>Handbook - </a:t>
            </a:r>
            <a:r>
              <a:rPr lang="de-DE" sz="1200" i="1" kern="1200" dirty="0">
                <a:solidFill>
                  <a:srgbClr val="0B2544"/>
                </a:solidFill>
                <a:latin typeface="Merriweather" panose="020B0604020202020204" pitchFamily="2" charset="0"/>
                <a:cs typeface="+mn-cs"/>
              </a:rPr>
              <a:t>Das Sport Against Match-Fixing (SAMF) Handbook ist ein Leitfaden zur Prävention von Spielmanipulationen im Breitensport und ist in verschieden Sprachen verfügbar. Das SAMF Handbook bietet praxisnahe Empfehlungen und gamifizierte Lernmethoden, um junge Athlet:innen, Trainer:innen und Organisationen für die Risiken von Spielmanipulationen zu sensibilisieren und ihnen Werkzeuge zur Stärkung der Integrität im Sport an die Hand zu geben.</a:t>
            </a:r>
          </a:p>
          <a:p>
            <a:pPr algn="l" rtl="0">
              <a:buNone/>
            </a:pPr>
            <a:endParaRPr lang="de-DE" sz="1200" i="1" kern="1200" dirty="0">
              <a:solidFill>
                <a:srgbClr val="0B2544"/>
              </a:solidFill>
              <a:latin typeface="Merriweather" panose="020B0604020202020204" pitchFamily="2" charset="0"/>
              <a:cs typeface="+mn-cs"/>
            </a:endParaRPr>
          </a:p>
        </p:txBody>
      </p:sp>
      <p:sp>
        <p:nvSpPr>
          <p:cNvPr id="4" name="Title 1">
            <a:extLst>
              <a:ext uri="{FF2B5EF4-FFF2-40B4-BE49-F238E27FC236}">
                <a16:creationId xmlns:a16="http://schemas.microsoft.com/office/drawing/2014/main" id="{095F95A6-AE08-F04E-CB11-B65871B29DE9}"/>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8" name="Imagem 7">
            <a:extLst>
              <a:ext uri="{FF2B5EF4-FFF2-40B4-BE49-F238E27FC236}">
                <a16:creationId xmlns:a16="http://schemas.microsoft.com/office/drawing/2014/main" id="{1800EE15-3763-40C9-A3E8-C4F75CF6466B}"/>
              </a:ext>
            </a:extLst>
          </p:cNvPr>
          <p:cNvPicPr>
            <a:picLocks noChangeAspect="1"/>
          </p:cNvPicPr>
          <p:nvPr/>
        </p:nvPicPr>
        <p:blipFill>
          <a:blip r:embed="rId3"/>
          <a:stretch>
            <a:fillRect/>
          </a:stretch>
        </p:blipFill>
        <p:spPr>
          <a:xfrm>
            <a:off x="5357056" y="1628323"/>
            <a:ext cx="2227699" cy="2743200"/>
          </a:xfrm>
          <a:prstGeom prst="rect">
            <a:avLst/>
          </a:prstGeom>
          <a:ln>
            <a:solidFill>
              <a:schemeClr val="tx1"/>
            </a:solidFill>
          </a:ln>
        </p:spPr>
      </p:pic>
      <p:pic>
        <p:nvPicPr>
          <p:cNvPr id="10" name="Imagem 9" descr="Uma imagem com texto, padrão, círculo, coser&#10;&#10;Os conteúdos gerados por IA poderão estar incorretos.">
            <a:extLst>
              <a:ext uri="{FF2B5EF4-FFF2-40B4-BE49-F238E27FC236}">
                <a16:creationId xmlns:a16="http://schemas.microsoft.com/office/drawing/2014/main" id="{13E6C1B6-CD98-8146-4D78-7EAAC53E76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638550"/>
            <a:ext cx="996696" cy="996696"/>
          </a:xfrm>
          <a:prstGeom prst="rect">
            <a:avLst/>
          </a:prstGeom>
        </p:spPr>
      </p:pic>
    </p:spTree>
    <p:extLst>
      <p:ext uri="{BB962C8B-B14F-4D97-AF65-F5344CB8AC3E}">
        <p14:creationId xmlns:p14="http://schemas.microsoft.com/office/powerpoint/2010/main" val="99557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2F5C-B1B7-E7F5-167B-78D37D7A222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29B20073-7771-EF3F-01F8-6BE3750AD0E0}"/>
              </a:ext>
            </a:extLst>
          </p:cNvPr>
          <p:cNvSpPr>
            <a:spLocks noGrp="1"/>
          </p:cNvSpPr>
          <p:nvPr>
            <p:ph type="body" idx="1"/>
          </p:nvPr>
        </p:nvSpPr>
        <p:spPr>
          <a:xfrm>
            <a:off x="609600" y="2033603"/>
            <a:ext cx="3768529" cy="1846659"/>
          </a:xfrm>
        </p:spPr>
        <p:txBody>
          <a:bodyPr/>
          <a:lstStyle/>
          <a:p>
            <a:pPr algn="l" rtl="0">
              <a:buNone/>
            </a:pPr>
            <a:r>
              <a:rPr lang="de-DE" sz="1200" b="1" i="1" kern="1200" dirty="0">
                <a:solidFill>
                  <a:srgbClr val="0B2544"/>
                </a:solidFill>
                <a:latin typeface="Merriweather" panose="020B0604020202020204" pitchFamily="2" charset="0"/>
                <a:cs typeface="+mn-cs"/>
              </a:rPr>
              <a:t>Pädagogisches Toolkit - </a:t>
            </a:r>
            <a:r>
              <a:rPr lang="de-DE" sz="1200" i="1" kern="1200" dirty="0">
                <a:solidFill>
                  <a:srgbClr val="0B2544"/>
                </a:solidFill>
                <a:latin typeface="Merriweather" panose="020B0604020202020204" pitchFamily="2" charset="0"/>
                <a:cs typeface="+mn-cs"/>
              </a:rPr>
              <a:t>Außerdem haben wir ein Pädagogisches Toolkit erstellt, das, wie Sie dem Inhaltsverzeichnis entnehmen können, verschiedene Themen behandelt, wie z. B. die Folgen von Spielmanipulationen, den geschichtlichen Hintergrund, die Pflicht zur Denunziation und vieles mehr. Diese Unterlage hat sich, insbesondere, bei Workshops und anderen Sitzungen als essenziell gezeigt und kann auch heute noch, über den QR Code unten, zugegriffen werden.</a:t>
            </a:r>
          </a:p>
        </p:txBody>
      </p:sp>
      <p:sp>
        <p:nvSpPr>
          <p:cNvPr id="4" name="Title 1">
            <a:extLst>
              <a:ext uri="{FF2B5EF4-FFF2-40B4-BE49-F238E27FC236}">
                <a16:creationId xmlns:a16="http://schemas.microsoft.com/office/drawing/2014/main" id="{E7B73BFC-924C-D756-AA43-F329A9081137}"/>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3" name="Picture 2">
            <a:extLst>
              <a:ext uri="{FF2B5EF4-FFF2-40B4-BE49-F238E27FC236}">
                <a16:creationId xmlns:a16="http://schemas.microsoft.com/office/drawing/2014/main" id="{AC5186E7-26E4-B4D6-167D-CE96046C0BB6}"/>
              </a:ext>
            </a:extLst>
          </p:cNvPr>
          <p:cNvPicPr>
            <a:picLocks noChangeAspect="1"/>
          </p:cNvPicPr>
          <p:nvPr/>
        </p:nvPicPr>
        <p:blipFill>
          <a:blip r:embed="rId3"/>
          <a:stretch>
            <a:fillRect/>
          </a:stretch>
        </p:blipFill>
        <p:spPr>
          <a:xfrm>
            <a:off x="1752600" y="3937254"/>
            <a:ext cx="996696" cy="996696"/>
          </a:xfrm>
          <a:prstGeom prst="rect">
            <a:avLst/>
          </a:prstGeom>
        </p:spPr>
      </p:pic>
      <p:pic>
        <p:nvPicPr>
          <p:cNvPr id="6" name="Imagem 5">
            <a:extLst>
              <a:ext uri="{FF2B5EF4-FFF2-40B4-BE49-F238E27FC236}">
                <a16:creationId xmlns:a16="http://schemas.microsoft.com/office/drawing/2014/main" id="{82222C07-A218-09A4-1CD6-B9C51C96506E}"/>
              </a:ext>
            </a:extLst>
          </p:cNvPr>
          <p:cNvPicPr>
            <a:picLocks noChangeAspect="1"/>
          </p:cNvPicPr>
          <p:nvPr/>
        </p:nvPicPr>
        <p:blipFill>
          <a:blip r:embed="rId4"/>
          <a:stretch>
            <a:fillRect/>
          </a:stretch>
        </p:blipFill>
        <p:spPr>
          <a:xfrm>
            <a:off x="5410200" y="1671359"/>
            <a:ext cx="2262303" cy="2743200"/>
          </a:xfrm>
          <a:prstGeom prst="rect">
            <a:avLst/>
          </a:prstGeom>
          <a:ln>
            <a:solidFill>
              <a:schemeClr val="tx1"/>
            </a:solidFill>
          </a:ln>
        </p:spPr>
      </p:pic>
    </p:spTree>
    <p:extLst>
      <p:ext uri="{BB962C8B-B14F-4D97-AF65-F5344CB8AC3E}">
        <p14:creationId xmlns:p14="http://schemas.microsoft.com/office/powerpoint/2010/main" val="182699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5AD2D-3154-CB68-8D84-55E72824D92E}"/>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36E38655-FAAE-AFEE-9E80-76FEF9525C73}"/>
              </a:ext>
            </a:extLst>
          </p:cNvPr>
          <p:cNvSpPr>
            <a:spLocks noGrp="1"/>
          </p:cNvSpPr>
          <p:nvPr>
            <p:ph type="body" idx="1"/>
          </p:nvPr>
        </p:nvSpPr>
        <p:spPr>
          <a:xfrm>
            <a:off x="775750" y="1580317"/>
            <a:ext cx="1832187" cy="2585323"/>
          </a:xfrm>
        </p:spPr>
        <p:txBody>
          <a:bodyPr/>
          <a:lstStyle/>
          <a:p>
            <a:pPr algn="l" rtl="0">
              <a:buNone/>
            </a:pPr>
            <a:r>
              <a:rPr lang="de-DE" sz="1200" b="1" i="1" kern="1200" dirty="0">
                <a:solidFill>
                  <a:srgbClr val="0B2544"/>
                </a:solidFill>
                <a:latin typeface="Merriweather" panose="020B0604020202020204" pitchFamily="2" charset="0"/>
                <a:cs typeface="+mn-cs"/>
              </a:rPr>
              <a:t>SAMF Spiel – </a:t>
            </a:r>
            <a:r>
              <a:rPr lang="de-DE" sz="1200" kern="1200" dirty="0">
                <a:solidFill>
                  <a:srgbClr val="0B2544"/>
                </a:solidFill>
                <a:latin typeface="Merriweather" panose="020B0604020202020204" pitchFamily="2" charset="0"/>
                <a:cs typeface="+mn-cs"/>
              </a:rPr>
              <a:t>Ausserdem wurde ein Spiel erstellt, welches sowohl auf Android, als auch auf Apple Geräten installiert werden kann. In diesem Spiel kann man anhand didaktischen Beispielen verschiedene Szenarien durchgehen und versuchen die korrekten Antworten auszuwählen.</a:t>
            </a:r>
          </a:p>
        </p:txBody>
      </p:sp>
      <p:sp>
        <p:nvSpPr>
          <p:cNvPr id="4" name="Title 1">
            <a:extLst>
              <a:ext uri="{FF2B5EF4-FFF2-40B4-BE49-F238E27FC236}">
                <a16:creationId xmlns:a16="http://schemas.microsoft.com/office/drawing/2014/main" id="{3913B7D8-7747-8401-0B38-4EF28D9A3D7A}"/>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grpSp>
        <p:nvGrpSpPr>
          <p:cNvPr id="5" name="Google Shape;226;p16">
            <a:extLst>
              <a:ext uri="{FF2B5EF4-FFF2-40B4-BE49-F238E27FC236}">
                <a16:creationId xmlns:a16="http://schemas.microsoft.com/office/drawing/2014/main" id="{FA080A30-7B87-BB48-3031-9129DF472117}"/>
              </a:ext>
            </a:extLst>
          </p:cNvPr>
          <p:cNvGrpSpPr/>
          <p:nvPr/>
        </p:nvGrpSpPr>
        <p:grpSpPr>
          <a:xfrm>
            <a:off x="3405200" y="1560875"/>
            <a:ext cx="1499319" cy="2585323"/>
            <a:chOff x="-1" y="-1"/>
            <a:chExt cx="4449890" cy="8868258"/>
          </a:xfrm>
        </p:grpSpPr>
        <p:sp>
          <p:nvSpPr>
            <p:cNvPr id="7" name="Google Shape;227;p16">
              <a:extLst>
                <a:ext uri="{FF2B5EF4-FFF2-40B4-BE49-F238E27FC236}">
                  <a16:creationId xmlns:a16="http://schemas.microsoft.com/office/drawing/2014/main" id="{E0E0C3E4-13FA-84B0-5E0D-E7F44D86CAE9}"/>
                </a:ext>
              </a:extLst>
            </p:cNvPr>
            <p:cNvSpPr/>
            <p:nvPr/>
          </p:nvSpPr>
          <p:spPr>
            <a:xfrm>
              <a:off x="4378486" y="2075197"/>
              <a:ext cx="71403" cy="987423"/>
            </a:xfrm>
            <a:custGeom>
              <a:avLst/>
              <a:gdLst/>
              <a:ahLst/>
              <a:cxnLst/>
              <a:rect l="l" t="t" r="r" b="b"/>
              <a:pathLst>
                <a:path w="21572" h="21596" extrusionOk="0">
                  <a:moveTo>
                    <a:pt x="0" y="0"/>
                  </a:moveTo>
                  <a:lnTo>
                    <a:pt x="0" y="21596"/>
                  </a:lnTo>
                  <a:lnTo>
                    <a:pt x="9420" y="21596"/>
                  </a:lnTo>
                  <a:cubicBezTo>
                    <a:pt x="12945" y="21596"/>
                    <a:pt x="14707" y="21598"/>
                    <a:pt x="16579" y="21555"/>
                  </a:cubicBezTo>
                  <a:cubicBezTo>
                    <a:pt x="18628" y="21501"/>
                    <a:pt x="20261" y="21383"/>
                    <a:pt x="21007" y="21235"/>
                  </a:cubicBezTo>
                  <a:cubicBezTo>
                    <a:pt x="21600" y="21099"/>
                    <a:pt x="21572" y="20968"/>
                    <a:pt x="21572" y="20717"/>
                  </a:cubicBezTo>
                  <a:lnTo>
                    <a:pt x="21572" y="879"/>
                  </a:lnTo>
                  <a:cubicBezTo>
                    <a:pt x="21572" y="624"/>
                    <a:pt x="21600" y="497"/>
                    <a:pt x="21007" y="361"/>
                  </a:cubicBezTo>
                  <a:cubicBezTo>
                    <a:pt x="20261" y="213"/>
                    <a:pt x="18628" y="95"/>
                    <a:pt x="16579" y="41"/>
                  </a:cubicBezTo>
                  <a:cubicBezTo>
                    <a:pt x="14707" y="-2"/>
                    <a:pt x="12986" y="0"/>
                    <a:pt x="9514" y="0"/>
                  </a:cubicBezTo>
                  <a:lnTo>
                    <a:pt x="0" y="0"/>
                  </a:lnTo>
                  <a:close/>
                </a:path>
              </a:pathLst>
            </a:custGeom>
            <a:solidFill>
              <a:srgbClr val="919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88277"/>
                </a:buClr>
                <a:buSzPts val="3000"/>
                <a:buFont typeface="Calibri"/>
                <a:buNone/>
              </a:pPr>
              <a:endParaRPr sz="3000" b="1" i="0" u="none" strike="noStrike" cap="none">
                <a:solidFill>
                  <a:srgbClr val="000000"/>
                </a:solidFill>
                <a:latin typeface="Asap"/>
                <a:ea typeface="Asap"/>
                <a:cs typeface="Asap"/>
                <a:sym typeface="Asap"/>
              </a:endParaRPr>
            </a:p>
          </p:txBody>
        </p:sp>
        <p:sp>
          <p:nvSpPr>
            <p:cNvPr id="8" name="Google Shape;228;p16">
              <a:extLst>
                <a:ext uri="{FF2B5EF4-FFF2-40B4-BE49-F238E27FC236}">
                  <a16:creationId xmlns:a16="http://schemas.microsoft.com/office/drawing/2014/main" id="{9D197D51-417B-2A10-1BB3-E2968444CC35}"/>
                </a:ext>
              </a:extLst>
            </p:cNvPr>
            <p:cNvSpPr/>
            <p:nvPr/>
          </p:nvSpPr>
          <p:spPr>
            <a:xfrm>
              <a:off x="-1" y="1214026"/>
              <a:ext cx="69836" cy="2068956"/>
            </a:xfrm>
            <a:custGeom>
              <a:avLst/>
              <a:gdLst/>
              <a:ahLst/>
              <a:cxnLst/>
              <a:rect l="l" t="t" r="r" b="b"/>
              <a:pathLst>
                <a:path w="21571" h="21600" extrusionOk="0">
                  <a:moveTo>
                    <a:pt x="12326" y="0"/>
                  </a:moveTo>
                  <a:cubicBezTo>
                    <a:pt x="8816" y="0"/>
                    <a:pt x="6993" y="3"/>
                    <a:pt x="5104" y="23"/>
                  </a:cubicBezTo>
                  <a:cubicBezTo>
                    <a:pt x="3009" y="49"/>
                    <a:pt x="1340" y="102"/>
                    <a:pt x="577" y="172"/>
                  </a:cubicBezTo>
                  <a:cubicBezTo>
                    <a:pt x="-29" y="237"/>
                    <a:pt x="0" y="300"/>
                    <a:pt x="0" y="420"/>
                  </a:cubicBezTo>
                  <a:lnTo>
                    <a:pt x="0" y="3023"/>
                  </a:lnTo>
                  <a:cubicBezTo>
                    <a:pt x="0" y="3145"/>
                    <a:pt x="-29" y="3206"/>
                    <a:pt x="577" y="3270"/>
                  </a:cubicBezTo>
                  <a:cubicBezTo>
                    <a:pt x="1340" y="3341"/>
                    <a:pt x="3009" y="3394"/>
                    <a:pt x="5104" y="3420"/>
                  </a:cubicBezTo>
                  <a:cubicBezTo>
                    <a:pt x="7018" y="3440"/>
                    <a:pt x="8778" y="3443"/>
                    <a:pt x="12326" y="3443"/>
                  </a:cubicBezTo>
                  <a:lnTo>
                    <a:pt x="21571" y="3443"/>
                  </a:lnTo>
                  <a:lnTo>
                    <a:pt x="21571" y="0"/>
                  </a:lnTo>
                  <a:lnTo>
                    <a:pt x="12326" y="0"/>
                  </a:lnTo>
                  <a:close/>
                  <a:moveTo>
                    <a:pt x="12326" y="6632"/>
                  </a:moveTo>
                  <a:cubicBezTo>
                    <a:pt x="8816" y="6632"/>
                    <a:pt x="6993" y="6631"/>
                    <a:pt x="5104" y="6651"/>
                  </a:cubicBezTo>
                  <a:cubicBezTo>
                    <a:pt x="3009" y="6677"/>
                    <a:pt x="1340" y="6733"/>
                    <a:pt x="577" y="6804"/>
                  </a:cubicBezTo>
                  <a:cubicBezTo>
                    <a:pt x="-29" y="6869"/>
                    <a:pt x="0" y="6928"/>
                    <a:pt x="0" y="7048"/>
                  </a:cubicBezTo>
                  <a:lnTo>
                    <a:pt x="0" y="12814"/>
                  </a:lnTo>
                  <a:cubicBezTo>
                    <a:pt x="0" y="12936"/>
                    <a:pt x="-29" y="12997"/>
                    <a:pt x="577" y="13062"/>
                  </a:cubicBezTo>
                  <a:cubicBezTo>
                    <a:pt x="1340" y="13132"/>
                    <a:pt x="3009" y="13189"/>
                    <a:pt x="5104" y="13214"/>
                  </a:cubicBezTo>
                  <a:cubicBezTo>
                    <a:pt x="7018" y="13235"/>
                    <a:pt x="8778" y="13234"/>
                    <a:pt x="12326" y="13234"/>
                  </a:cubicBezTo>
                  <a:lnTo>
                    <a:pt x="21571" y="13234"/>
                  </a:lnTo>
                  <a:lnTo>
                    <a:pt x="21571" y="6632"/>
                  </a:lnTo>
                  <a:lnTo>
                    <a:pt x="12326" y="6632"/>
                  </a:lnTo>
                  <a:close/>
                  <a:moveTo>
                    <a:pt x="12326" y="14994"/>
                  </a:moveTo>
                  <a:cubicBezTo>
                    <a:pt x="8816" y="14994"/>
                    <a:pt x="6993" y="14997"/>
                    <a:pt x="5104" y="15017"/>
                  </a:cubicBezTo>
                  <a:cubicBezTo>
                    <a:pt x="3009" y="15043"/>
                    <a:pt x="1340" y="15096"/>
                    <a:pt x="577" y="15167"/>
                  </a:cubicBezTo>
                  <a:cubicBezTo>
                    <a:pt x="-29" y="15232"/>
                    <a:pt x="0" y="15294"/>
                    <a:pt x="0" y="15414"/>
                  </a:cubicBezTo>
                  <a:lnTo>
                    <a:pt x="0" y="21180"/>
                  </a:lnTo>
                  <a:cubicBezTo>
                    <a:pt x="0" y="21302"/>
                    <a:pt x="-29" y="21363"/>
                    <a:pt x="577" y="21428"/>
                  </a:cubicBezTo>
                  <a:cubicBezTo>
                    <a:pt x="1340" y="21498"/>
                    <a:pt x="3009" y="21551"/>
                    <a:pt x="5104" y="21577"/>
                  </a:cubicBezTo>
                  <a:cubicBezTo>
                    <a:pt x="7018" y="21598"/>
                    <a:pt x="8778" y="21600"/>
                    <a:pt x="12326" y="21600"/>
                  </a:cubicBezTo>
                  <a:lnTo>
                    <a:pt x="21571" y="21600"/>
                  </a:lnTo>
                  <a:lnTo>
                    <a:pt x="21571" y="14994"/>
                  </a:lnTo>
                  <a:lnTo>
                    <a:pt x="12326" y="14994"/>
                  </a:lnTo>
                  <a:close/>
                </a:path>
              </a:pathLst>
            </a:custGeom>
            <a:solidFill>
              <a:srgbClr val="9191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88277"/>
                </a:buClr>
                <a:buSzPts val="3000"/>
                <a:buFont typeface="Calibri"/>
                <a:buNone/>
              </a:pPr>
              <a:endParaRPr sz="3000" b="1" i="0" u="none" strike="noStrike" cap="none">
                <a:solidFill>
                  <a:srgbClr val="000000"/>
                </a:solidFill>
                <a:latin typeface="Asap"/>
                <a:ea typeface="Asap"/>
                <a:cs typeface="Asap"/>
                <a:sym typeface="Asap"/>
              </a:endParaRPr>
            </a:p>
          </p:txBody>
        </p:sp>
        <p:sp>
          <p:nvSpPr>
            <p:cNvPr id="9" name="Google Shape;229;p16">
              <a:extLst>
                <a:ext uri="{FF2B5EF4-FFF2-40B4-BE49-F238E27FC236}">
                  <a16:creationId xmlns:a16="http://schemas.microsoft.com/office/drawing/2014/main" id="{3C57DDBE-6B26-DB12-E1C2-D37415AE06C1}"/>
                </a:ext>
              </a:extLst>
            </p:cNvPr>
            <p:cNvSpPr/>
            <p:nvPr/>
          </p:nvSpPr>
          <p:spPr>
            <a:xfrm>
              <a:off x="36178" y="-1"/>
              <a:ext cx="4375998" cy="8868258"/>
            </a:xfrm>
            <a:custGeom>
              <a:avLst/>
              <a:gdLst/>
              <a:ahLst/>
              <a:cxnLst/>
              <a:rect l="l" t="t" r="r" b="b"/>
              <a:pathLst>
                <a:path w="21600" h="21600" extrusionOk="0">
                  <a:moveTo>
                    <a:pt x="4862" y="0"/>
                  </a:moveTo>
                  <a:cubicBezTo>
                    <a:pt x="3463" y="0"/>
                    <a:pt x="2756" y="1"/>
                    <a:pt x="2009" y="118"/>
                  </a:cubicBezTo>
                  <a:cubicBezTo>
                    <a:pt x="1186" y="265"/>
                    <a:pt x="538" y="585"/>
                    <a:pt x="238" y="991"/>
                  </a:cubicBezTo>
                  <a:cubicBezTo>
                    <a:pt x="0" y="1362"/>
                    <a:pt x="0" y="1711"/>
                    <a:pt x="0" y="2399"/>
                  </a:cubicBezTo>
                  <a:lnTo>
                    <a:pt x="0" y="19190"/>
                  </a:lnTo>
                  <a:cubicBezTo>
                    <a:pt x="0" y="19888"/>
                    <a:pt x="0" y="20238"/>
                    <a:pt x="238" y="20609"/>
                  </a:cubicBezTo>
                  <a:cubicBezTo>
                    <a:pt x="538" y="21015"/>
                    <a:pt x="1186" y="21335"/>
                    <a:pt x="2009" y="21482"/>
                  </a:cubicBezTo>
                  <a:cubicBezTo>
                    <a:pt x="2761" y="21600"/>
                    <a:pt x="3468" y="21600"/>
                    <a:pt x="4862" y="21600"/>
                  </a:cubicBezTo>
                  <a:lnTo>
                    <a:pt x="16717" y="21600"/>
                  </a:lnTo>
                  <a:cubicBezTo>
                    <a:pt x="18133" y="21600"/>
                    <a:pt x="18840" y="21600"/>
                    <a:pt x="19592" y="21482"/>
                  </a:cubicBezTo>
                  <a:cubicBezTo>
                    <a:pt x="20415" y="21335"/>
                    <a:pt x="21062" y="21015"/>
                    <a:pt x="21362" y="20609"/>
                  </a:cubicBezTo>
                  <a:cubicBezTo>
                    <a:pt x="21600" y="20238"/>
                    <a:pt x="21600" y="19888"/>
                    <a:pt x="21600" y="19200"/>
                  </a:cubicBezTo>
                  <a:lnTo>
                    <a:pt x="21600" y="2410"/>
                  </a:lnTo>
                  <a:cubicBezTo>
                    <a:pt x="21600" y="1711"/>
                    <a:pt x="21600" y="1362"/>
                    <a:pt x="21362" y="991"/>
                  </a:cubicBezTo>
                  <a:cubicBezTo>
                    <a:pt x="21062" y="585"/>
                    <a:pt x="20415" y="265"/>
                    <a:pt x="19592" y="118"/>
                  </a:cubicBezTo>
                  <a:cubicBezTo>
                    <a:pt x="18840" y="0"/>
                    <a:pt x="18132" y="0"/>
                    <a:pt x="16738" y="0"/>
                  </a:cubicBezTo>
                  <a:lnTo>
                    <a:pt x="4862" y="0"/>
                  </a:lnTo>
                  <a:close/>
                  <a:moveTo>
                    <a:pt x="4609" y="377"/>
                  </a:moveTo>
                  <a:lnTo>
                    <a:pt x="16991" y="377"/>
                  </a:lnTo>
                  <a:cubicBezTo>
                    <a:pt x="18073" y="377"/>
                    <a:pt x="18624" y="376"/>
                    <a:pt x="19208" y="468"/>
                  </a:cubicBezTo>
                  <a:cubicBezTo>
                    <a:pt x="19847" y="582"/>
                    <a:pt x="20351" y="831"/>
                    <a:pt x="20583" y="1146"/>
                  </a:cubicBezTo>
                  <a:cubicBezTo>
                    <a:pt x="20768" y="1434"/>
                    <a:pt x="20768" y="1706"/>
                    <a:pt x="20768" y="2249"/>
                  </a:cubicBezTo>
                  <a:lnTo>
                    <a:pt x="20768" y="19359"/>
                  </a:lnTo>
                  <a:cubicBezTo>
                    <a:pt x="20768" y="19893"/>
                    <a:pt x="20768" y="20165"/>
                    <a:pt x="20583" y="20453"/>
                  </a:cubicBezTo>
                  <a:cubicBezTo>
                    <a:pt x="20351" y="20768"/>
                    <a:pt x="19847" y="21017"/>
                    <a:pt x="19208" y="21132"/>
                  </a:cubicBezTo>
                  <a:cubicBezTo>
                    <a:pt x="18624" y="21223"/>
                    <a:pt x="18073" y="21223"/>
                    <a:pt x="16974" y="21223"/>
                  </a:cubicBezTo>
                  <a:lnTo>
                    <a:pt x="4609" y="21223"/>
                  </a:lnTo>
                  <a:cubicBezTo>
                    <a:pt x="3527" y="21223"/>
                    <a:pt x="2976" y="21223"/>
                    <a:pt x="2392" y="21132"/>
                  </a:cubicBezTo>
                  <a:cubicBezTo>
                    <a:pt x="1753" y="21017"/>
                    <a:pt x="1251" y="20768"/>
                    <a:pt x="1018" y="20453"/>
                  </a:cubicBezTo>
                  <a:cubicBezTo>
                    <a:pt x="833" y="20165"/>
                    <a:pt x="832" y="19893"/>
                    <a:pt x="832" y="19351"/>
                  </a:cubicBezTo>
                  <a:lnTo>
                    <a:pt x="832" y="2240"/>
                  </a:lnTo>
                  <a:cubicBezTo>
                    <a:pt x="832" y="1706"/>
                    <a:pt x="833" y="1434"/>
                    <a:pt x="1018" y="1146"/>
                  </a:cubicBezTo>
                  <a:cubicBezTo>
                    <a:pt x="1251" y="831"/>
                    <a:pt x="1753" y="582"/>
                    <a:pt x="2392" y="468"/>
                  </a:cubicBezTo>
                  <a:cubicBezTo>
                    <a:pt x="2973" y="377"/>
                    <a:pt x="3522" y="377"/>
                    <a:pt x="4609" y="377"/>
                  </a:cubicBezTo>
                  <a:close/>
                </a:path>
              </a:pathLst>
            </a:custGeom>
            <a:solidFill>
              <a:srgbClr val="414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88277"/>
                </a:buClr>
                <a:buSzPts val="3000"/>
                <a:buFont typeface="Calibri"/>
                <a:buNone/>
              </a:pPr>
              <a:endParaRPr sz="3000" b="1" i="0" u="none" strike="noStrike" cap="none">
                <a:solidFill>
                  <a:srgbClr val="000000"/>
                </a:solidFill>
                <a:latin typeface="Asap"/>
                <a:ea typeface="Asap"/>
                <a:cs typeface="Asap"/>
                <a:sym typeface="Asap"/>
              </a:endParaRPr>
            </a:p>
          </p:txBody>
        </p:sp>
        <p:sp>
          <p:nvSpPr>
            <p:cNvPr id="10" name="Google Shape;230;p16">
              <a:extLst>
                <a:ext uri="{FF2B5EF4-FFF2-40B4-BE49-F238E27FC236}">
                  <a16:creationId xmlns:a16="http://schemas.microsoft.com/office/drawing/2014/main" id="{A63B2952-B9E7-58BA-EA3F-FF7EC7074DA4}"/>
                </a:ext>
              </a:extLst>
            </p:cNvPr>
            <p:cNvSpPr/>
            <p:nvPr/>
          </p:nvSpPr>
          <p:spPr>
            <a:xfrm>
              <a:off x="102591" y="66688"/>
              <a:ext cx="4243428" cy="8734554"/>
            </a:xfrm>
            <a:custGeom>
              <a:avLst/>
              <a:gdLst/>
              <a:ahLst/>
              <a:cxnLst/>
              <a:rect l="l" t="t" r="r" b="b"/>
              <a:pathLst>
                <a:path w="21600" h="21600" extrusionOk="0">
                  <a:moveTo>
                    <a:pt x="4478" y="0"/>
                  </a:moveTo>
                  <a:cubicBezTo>
                    <a:pt x="3189" y="0"/>
                    <a:pt x="2539" y="1"/>
                    <a:pt x="1850" y="107"/>
                  </a:cubicBezTo>
                  <a:cubicBezTo>
                    <a:pt x="1093" y="241"/>
                    <a:pt x="495" y="531"/>
                    <a:pt x="219" y="899"/>
                  </a:cubicBezTo>
                  <a:cubicBezTo>
                    <a:pt x="0" y="1235"/>
                    <a:pt x="0" y="1552"/>
                    <a:pt x="0" y="2175"/>
                  </a:cubicBezTo>
                  <a:lnTo>
                    <a:pt x="0" y="19415"/>
                  </a:lnTo>
                  <a:cubicBezTo>
                    <a:pt x="0" y="20049"/>
                    <a:pt x="0" y="20365"/>
                    <a:pt x="219" y="20701"/>
                  </a:cubicBezTo>
                  <a:cubicBezTo>
                    <a:pt x="495" y="21069"/>
                    <a:pt x="1093" y="21359"/>
                    <a:pt x="1850" y="21493"/>
                  </a:cubicBezTo>
                  <a:cubicBezTo>
                    <a:pt x="2543" y="21600"/>
                    <a:pt x="3194" y="21600"/>
                    <a:pt x="4478" y="21600"/>
                  </a:cubicBezTo>
                  <a:lnTo>
                    <a:pt x="17103" y="21600"/>
                  </a:lnTo>
                  <a:cubicBezTo>
                    <a:pt x="18407" y="21600"/>
                    <a:pt x="19057" y="21600"/>
                    <a:pt x="19750" y="21493"/>
                  </a:cubicBezTo>
                  <a:cubicBezTo>
                    <a:pt x="20507" y="21359"/>
                    <a:pt x="21105" y="21069"/>
                    <a:pt x="21381" y="20701"/>
                  </a:cubicBezTo>
                  <a:cubicBezTo>
                    <a:pt x="21600" y="20365"/>
                    <a:pt x="21600" y="20048"/>
                    <a:pt x="21600" y="19425"/>
                  </a:cubicBezTo>
                  <a:lnTo>
                    <a:pt x="21600" y="2185"/>
                  </a:lnTo>
                  <a:cubicBezTo>
                    <a:pt x="21600" y="1551"/>
                    <a:pt x="21600" y="1235"/>
                    <a:pt x="21381" y="899"/>
                  </a:cubicBezTo>
                  <a:cubicBezTo>
                    <a:pt x="21105" y="531"/>
                    <a:pt x="20507" y="241"/>
                    <a:pt x="19750" y="107"/>
                  </a:cubicBezTo>
                  <a:cubicBezTo>
                    <a:pt x="19057" y="0"/>
                    <a:pt x="18406" y="0"/>
                    <a:pt x="17122" y="0"/>
                  </a:cubicBezTo>
                  <a:lnTo>
                    <a:pt x="4478" y="0"/>
                  </a:lnTo>
                  <a:close/>
                  <a:moveTo>
                    <a:pt x="4068" y="499"/>
                  </a:moveTo>
                  <a:lnTo>
                    <a:pt x="5025" y="499"/>
                  </a:lnTo>
                  <a:cubicBezTo>
                    <a:pt x="5096" y="503"/>
                    <a:pt x="5163" y="515"/>
                    <a:pt x="5212" y="541"/>
                  </a:cubicBezTo>
                  <a:cubicBezTo>
                    <a:pt x="5257" y="565"/>
                    <a:pt x="5280" y="596"/>
                    <a:pt x="5285" y="628"/>
                  </a:cubicBezTo>
                  <a:cubicBezTo>
                    <a:pt x="5292" y="675"/>
                    <a:pt x="5300" y="719"/>
                    <a:pt x="5312" y="761"/>
                  </a:cubicBezTo>
                  <a:cubicBezTo>
                    <a:pt x="5325" y="807"/>
                    <a:pt x="5343" y="851"/>
                    <a:pt x="5369" y="893"/>
                  </a:cubicBezTo>
                  <a:cubicBezTo>
                    <a:pt x="5426" y="969"/>
                    <a:pt x="5516" y="1037"/>
                    <a:pt x="5631" y="1092"/>
                  </a:cubicBezTo>
                  <a:cubicBezTo>
                    <a:pt x="5746" y="1148"/>
                    <a:pt x="5886" y="1192"/>
                    <a:pt x="6042" y="1220"/>
                  </a:cubicBezTo>
                  <a:cubicBezTo>
                    <a:pt x="6185" y="1242"/>
                    <a:pt x="6324" y="1253"/>
                    <a:pt x="6494" y="1258"/>
                  </a:cubicBezTo>
                  <a:cubicBezTo>
                    <a:pt x="6664" y="1264"/>
                    <a:pt x="6866" y="1263"/>
                    <a:pt x="7135" y="1263"/>
                  </a:cubicBezTo>
                  <a:lnTo>
                    <a:pt x="14440" y="1263"/>
                  </a:lnTo>
                  <a:cubicBezTo>
                    <a:pt x="14708" y="1263"/>
                    <a:pt x="14910" y="1264"/>
                    <a:pt x="15080" y="1258"/>
                  </a:cubicBezTo>
                  <a:cubicBezTo>
                    <a:pt x="15251" y="1253"/>
                    <a:pt x="15390" y="1242"/>
                    <a:pt x="15533" y="1220"/>
                  </a:cubicBezTo>
                  <a:cubicBezTo>
                    <a:pt x="15689" y="1192"/>
                    <a:pt x="15829" y="1148"/>
                    <a:pt x="15944" y="1092"/>
                  </a:cubicBezTo>
                  <a:cubicBezTo>
                    <a:pt x="16058" y="1037"/>
                    <a:pt x="16148" y="969"/>
                    <a:pt x="16205" y="893"/>
                  </a:cubicBezTo>
                  <a:cubicBezTo>
                    <a:pt x="16232" y="851"/>
                    <a:pt x="16249" y="807"/>
                    <a:pt x="16262" y="761"/>
                  </a:cubicBezTo>
                  <a:cubicBezTo>
                    <a:pt x="16274" y="719"/>
                    <a:pt x="16282" y="675"/>
                    <a:pt x="16289" y="628"/>
                  </a:cubicBezTo>
                  <a:cubicBezTo>
                    <a:pt x="16294" y="596"/>
                    <a:pt x="16318" y="565"/>
                    <a:pt x="16362" y="541"/>
                  </a:cubicBezTo>
                  <a:cubicBezTo>
                    <a:pt x="16412" y="515"/>
                    <a:pt x="16480" y="503"/>
                    <a:pt x="16551" y="499"/>
                  </a:cubicBezTo>
                  <a:lnTo>
                    <a:pt x="17532" y="499"/>
                  </a:lnTo>
                  <a:cubicBezTo>
                    <a:pt x="18404" y="499"/>
                    <a:pt x="18846" y="499"/>
                    <a:pt x="19317" y="571"/>
                  </a:cubicBezTo>
                  <a:cubicBezTo>
                    <a:pt x="19831" y="662"/>
                    <a:pt x="20237" y="859"/>
                    <a:pt x="20424" y="1109"/>
                  </a:cubicBezTo>
                  <a:cubicBezTo>
                    <a:pt x="20573" y="1338"/>
                    <a:pt x="20573" y="1553"/>
                    <a:pt x="20573" y="1983"/>
                  </a:cubicBezTo>
                  <a:lnTo>
                    <a:pt x="20573" y="19623"/>
                  </a:lnTo>
                  <a:cubicBezTo>
                    <a:pt x="20573" y="20046"/>
                    <a:pt x="20573" y="20262"/>
                    <a:pt x="20424" y="20491"/>
                  </a:cubicBezTo>
                  <a:cubicBezTo>
                    <a:pt x="20237" y="20741"/>
                    <a:pt x="19831" y="20938"/>
                    <a:pt x="19317" y="21029"/>
                  </a:cubicBezTo>
                  <a:cubicBezTo>
                    <a:pt x="18846" y="21101"/>
                    <a:pt x="18403" y="21101"/>
                    <a:pt x="17517" y="21101"/>
                  </a:cubicBezTo>
                  <a:lnTo>
                    <a:pt x="4068" y="21101"/>
                  </a:lnTo>
                  <a:cubicBezTo>
                    <a:pt x="3196" y="21101"/>
                    <a:pt x="2754" y="21101"/>
                    <a:pt x="2283" y="21029"/>
                  </a:cubicBezTo>
                  <a:cubicBezTo>
                    <a:pt x="1769" y="20938"/>
                    <a:pt x="1363" y="20741"/>
                    <a:pt x="1176" y="20491"/>
                  </a:cubicBezTo>
                  <a:cubicBezTo>
                    <a:pt x="1027" y="20262"/>
                    <a:pt x="1027" y="20047"/>
                    <a:pt x="1027" y="19617"/>
                  </a:cubicBezTo>
                  <a:lnTo>
                    <a:pt x="1027" y="1977"/>
                  </a:lnTo>
                  <a:cubicBezTo>
                    <a:pt x="1027" y="1554"/>
                    <a:pt x="1027" y="1338"/>
                    <a:pt x="1176" y="1109"/>
                  </a:cubicBezTo>
                  <a:cubicBezTo>
                    <a:pt x="1363" y="859"/>
                    <a:pt x="1769" y="662"/>
                    <a:pt x="2283" y="571"/>
                  </a:cubicBezTo>
                  <a:cubicBezTo>
                    <a:pt x="2751" y="499"/>
                    <a:pt x="3195" y="499"/>
                    <a:pt x="4068" y="499"/>
                  </a:cubicBezTo>
                  <a:close/>
                </a:path>
              </a:pathLst>
            </a:custGeom>
            <a:solidFill>
              <a:srgbClr val="1313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88277"/>
                </a:buClr>
                <a:buSzPts val="3000"/>
                <a:buFont typeface="Calibri"/>
                <a:buNone/>
              </a:pPr>
              <a:endParaRPr sz="3000" b="1" i="0" u="none" strike="noStrike" cap="none" dirty="0">
                <a:solidFill>
                  <a:srgbClr val="000000"/>
                </a:solidFill>
                <a:latin typeface="Asap"/>
                <a:ea typeface="Asap"/>
                <a:cs typeface="Asap"/>
                <a:sym typeface="Asap"/>
              </a:endParaRPr>
            </a:p>
          </p:txBody>
        </p:sp>
        <p:sp>
          <p:nvSpPr>
            <p:cNvPr id="11" name="Google Shape;231;p16">
              <a:extLst>
                <a:ext uri="{FF2B5EF4-FFF2-40B4-BE49-F238E27FC236}">
                  <a16:creationId xmlns:a16="http://schemas.microsoft.com/office/drawing/2014/main" id="{B352C710-E881-FEDB-5398-37D39B6A2B1D}"/>
                </a:ext>
              </a:extLst>
            </p:cNvPr>
            <p:cNvSpPr/>
            <p:nvPr/>
          </p:nvSpPr>
          <p:spPr>
            <a:xfrm>
              <a:off x="2620400" y="284893"/>
              <a:ext cx="125100" cy="125100"/>
            </a:xfrm>
            <a:prstGeom prst="ellipse">
              <a:avLst/>
            </a:prstGeom>
            <a:solidFill>
              <a:srgbClr val="414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88277"/>
                </a:buClr>
                <a:buSzPts val="3000"/>
                <a:buFont typeface="Calibri"/>
                <a:buNone/>
              </a:pPr>
              <a:endParaRPr sz="3000" b="1" i="0" u="none" strike="noStrike" cap="none">
                <a:solidFill>
                  <a:srgbClr val="000000"/>
                </a:solidFill>
                <a:latin typeface="Asap"/>
                <a:ea typeface="Asap"/>
                <a:cs typeface="Asap"/>
                <a:sym typeface="Asap"/>
              </a:endParaRPr>
            </a:p>
          </p:txBody>
        </p:sp>
        <p:sp>
          <p:nvSpPr>
            <p:cNvPr id="12" name="Google Shape;232;p16">
              <a:extLst>
                <a:ext uri="{FF2B5EF4-FFF2-40B4-BE49-F238E27FC236}">
                  <a16:creationId xmlns:a16="http://schemas.microsoft.com/office/drawing/2014/main" id="{14E10AC1-6847-C3E8-0A2A-45822557CB7C}"/>
                </a:ext>
              </a:extLst>
            </p:cNvPr>
            <p:cNvSpPr/>
            <p:nvPr/>
          </p:nvSpPr>
          <p:spPr>
            <a:xfrm>
              <a:off x="1953299" y="309809"/>
              <a:ext cx="534546" cy="75438"/>
            </a:xfrm>
            <a:custGeom>
              <a:avLst/>
              <a:gdLst/>
              <a:ahLst/>
              <a:cxnLst/>
              <a:rect l="l" t="t" r="r" b="b"/>
              <a:pathLst>
                <a:path w="21600" h="21600" extrusionOk="0">
                  <a:moveTo>
                    <a:pt x="1524" y="0"/>
                  </a:moveTo>
                  <a:cubicBezTo>
                    <a:pt x="1103" y="0"/>
                    <a:pt x="729" y="1260"/>
                    <a:pt x="453" y="3213"/>
                  </a:cubicBezTo>
                  <a:cubicBezTo>
                    <a:pt x="178" y="5166"/>
                    <a:pt x="0" y="7820"/>
                    <a:pt x="0" y="10800"/>
                  </a:cubicBezTo>
                  <a:cubicBezTo>
                    <a:pt x="0" y="16761"/>
                    <a:pt x="683" y="21600"/>
                    <a:pt x="1524" y="21600"/>
                  </a:cubicBezTo>
                  <a:cubicBezTo>
                    <a:pt x="1961" y="21600"/>
                    <a:pt x="2397" y="21600"/>
                    <a:pt x="2834" y="21600"/>
                  </a:cubicBezTo>
                  <a:cubicBezTo>
                    <a:pt x="5336" y="21600"/>
                    <a:pt x="7838" y="21600"/>
                    <a:pt x="10340" y="21600"/>
                  </a:cubicBezTo>
                  <a:cubicBezTo>
                    <a:pt x="10533" y="21600"/>
                    <a:pt x="10727" y="21600"/>
                    <a:pt x="10920" y="21600"/>
                  </a:cubicBezTo>
                  <a:lnTo>
                    <a:pt x="20076" y="21600"/>
                  </a:lnTo>
                  <a:cubicBezTo>
                    <a:pt x="20497" y="21600"/>
                    <a:pt x="20871" y="20340"/>
                    <a:pt x="21147" y="18387"/>
                  </a:cubicBezTo>
                  <a:cubicBezTo>
                    <a:pt x="21422" y="16434"/>
                    <a:pt x="21600" y="13780"/>
                    <a:pt x="21600" y="10800"/>
                  </a:cubicBezTo>
                  <a:cubicBezTo>
                    <a:pt x="21600" y="4839"/>
                    <a:pt x="20917" y="0"/>
                    <a:pt x="20076" y="0"/>
                  </a:cubicBezTo>
                  <a:cubicBezTo>
                    <a:pt x="19639" y="0"/>
                    <a:pt x="19203" y="0"/>
                    <a:pt x="18766" y="0"/>
                  </a:cubicBezTo>
                  <a:cubicBezTo>
                    <a:pt x="16264" y="0"/>
                    <a:pt x="13762" y="0"/>
                    <a:pt x="11260" y="0"/>
                  </a:cubicBezTo>
                  <a:lnTo>
                    <a:pt x="1524" y="0"/>
                  </a:lnTo>
                  <a:close/>
                </a:path>
              </a:pathLst>
            </a:custGeom>
            <a:solidFill>
              <a:srgbClr val="414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A88277"/>
                </a:buClr>
                <a:buSzPts val="3000"/>
                <a:buFont typeface="Calibri"/>
                <a:buNone/>
              </a:pPr>
              <a:endParaRPr sz="3000" b="1" i="0" u="none" strike="noStrike" cap="none">
                <a:solidFill>
                  <a:srgbClr val="000000"/>
                </a:solidFill>
                <a:latin typeface="Asap"/>
                <a:ea typeface="Asap"/>
                <a:cs typeface="Asap"/>
                <a:sym typeface="Asap"/>
              </a:endParaRPr>
            </a:p>
          </p:txBody>
        </p:sp>
      </p:grpSp>
      <p:pic>
        <p:nvPicPr>
          <p:cNvPr id="13" name="Picture 21">
            <a:extLst>
              <a:ext uri="{FF2B5EF4-FFF2-40B4-BE49-F238E27FC236}">
                <a16:creationId xmlns:a16="http://schemas.microsoft.com/office/drawing/2014/main" id="{77609833-9487-2F19-2D21-1ACF3D32638E}"/>
              </a:ext>
            </a:extLst>
          </p:cNvPr>
          <p:cNvPicPr>
            <a:picLocks noChangeAspect="1"/>
          </p:cNvPicPr>
          <p:nvPr/>
        </p:nvPicPr>
        <p:blipFill>
          <a:blip r:embed="rId3"/>
          <a:stretch>
            <a:fillRect/>
          </a:stretch>
        </p:blipFill>
        <p:spPr>
          <a:xfrm>
            <a:off x="5570106" y="1561561"/>
            <a:ext cx="2667000" cy="2667000"/>
          </a:xfrm>
          <a:prstGeom prst="rect">
            <a:avLst/>
          </a:prstGeom>
        </p:spPr>
      </p:pic>
      <p:pic>
        <p:nvPicPr>
          <p:cNvPr id="14" name="Picture 23">
            <a:extLst>
              <a:ext uri="{FF2B5EF4-FFF2-40B4-BE49-F238E27FC236}">
                <a16:creationId xmlns:a16="http://schemas.microsoft.com/office/drawing/2014/main" id="{4B32F1EA-AC5E-1C31-D61E-B8C209A2DCC6}"/>
              </a:ext>
            </a:extLst>
          </p:cNvPr>
          <p:cNvPicPr>
            <a:picLocks noChangeAspect="1"/>
          </p:cNvPicPr>
          <p:nvPr/>
        </p:nvPicPr>
        <p:blipFill>
          <a:blip r:embed="rId4"/>
          <a:stretch>
            <a:fillRect/>
          </a:stretch>
        </p:blipFill>
        <p:spPr>
          <a:xfrm>
            <a:off x="3708765" y="1869517"/>
            <a:ext cx="914400" cy="914400"/>
          </a:xfrm>
          <a:prstGeom prst="rect">
            <a:avLst/>
          </a:prstGeom>
        </p:spPr>
      </p:pic>
      <p:pic>
        <p:nvPicPr>
          <p:cNvPr id="15" name="Picture 25">
            <a:extLst>
              <a:ext uri="{FF2B5EF4-FFF2-40B4-BE49-F238E27FC236}">
                <a16:creationId xmlns:a16="http://schemas.microsoft.com/office/drawing/2014/main" id="{4FAA04B4-040A-28A0-ADE9-E518FC587870}"/>
              </a:ext>
            </a:extLst>
          </p:cNvPr>
          <p:cNvPicPr>
            <a:picLocks noChangeAspect="1"/>
          </p:cNvPicPr>
          <p:nvPr/>
        </p:nvPicPr>
        <p:blipFill>
          <a:blip r:embed="rId5"/>
          <a:stretch>
            <a:fillRect/>
          </a:stretch>
        </p:blipFill>
        <p:spPr>
          <a:xfrm>
            <a:off x="3708765" y="2923681"/>
            <a:ext cx="914400" cy="914400"/>
          </a:xfrm>
          <a:prstGeom prst="rect">
            <a:avLst/>
          </a:prstGeom>
        </p:spPr>
      </p:pic>
    </p:spTree>
    <p:extLst>
      <p:ext uri="{BB962C8B-B14F-4D97-AF65-F5344CB8AC3E}">
        <p14:creationId xmlns:p14="http://schemas.microsoft.com/office/powerpoint/2010/main" val="2481594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CE64-AA23-6978-1F56-3F33B1A2564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6EE3B3B0-29CA-876E-54B8-657625ED3A3A}"/>
              </a:ext>
            </a:extLst>
          </p:cNvPr>
          <p:cNvSpPr>
            <a:spLocks noGrp="1"/>
          </p:cNvSpPr>
          <p:nvPr>
            <p:ph type="body" idx="1"/>
          </p:nvPr>
        </p:nvSpPr>
        <p:spPr>
          <a:xfrm>
            <a:off x="775750" y="1580317"/>
            <a:ext cx="2133600" cy="2769989"/>
          </a:xfrm>
        </p:spPr>
        <p:txBody>
          <a:bodyPr/>
          <a:lstStyle/>
          <a:p>
            <a:pPr algn="l" rtl="0">
              <a:buNone/>
            </a:pPr>
            <a:r>
              <a:rPr lang="de-DE" sz="1200" b="1" i="1" kern="1200" dirty="0">
                <a:solidFill>
                  <a:srgbClr val="0B2544"/>
                </a:solidFill>
                <a:latin typeface="Merriweather" panose="020B0604020202020204" pitchFamily="2" charset="0"/>
                <a:cs typeface="+mn-cs"/>
              </a:rPr>
              <a:t>Interviews - </a:t>
            </a:r>
            <a:r>
              <a:rPr lang="de-DE" sz="1200" i="1" kern="1200" dirty="0">
                <a:solidFill>
                  <a:srgbClr val="0B2544"/>
                </a:solidFill>
                <a:latin typeface="Merriweather" panose="020B0604020202020204" pitchFamily="2" charset="0"/>
                <a:cs typeface="+mn-cs"/>
              </a:rPr>
              <a:t>Insgesamt hat das SAMF Projekt vier Interviews aufgenommen, die alle wichtige Erfahrungen und Lehrungen bringen konnten:</a:t>
            </a:r>
            <a:br>
              <a:rPr lang="de-DE" sz="1200" i="1" kern="1200" dirty="0">
                <a:solidFill>
                  <a:srgbClr val="0B2544"/>
                </a:solidFill>
                <a:latin typeface="Merriweather" panose="020B0604020202020204" pitchFamily="2" charset="0"/>
                <a:cs typeface="+mn-cs"/>
              </a:rPr>
            </a:br>
            <a:br>
              <a:rPr lang="de-DE" sz="1200" i="1" kern="1200" dirty="0">
                <a:solidFill>
                  <a:srgbClr val="0B2544"/>
                </a:solidFill>
                <a:latin typeface="Merriweather" panose="020B0604020202020204" pitchFamily="2" charset="0"/>
                <a:cs typeface="+mn-cs"/>
              </a:rPr>
            </a:br>
            <a:r>
              <a:rPr lang="de-DE" sz="1200" i="1" kern="1200" dirty="0">
                <a:solidFill>
                  <a:srgbClr val="0B2544"/>
                </a:solidFill>
                <a:latin typeface="Merriweather" panose="020B0604020202020204" pitchFamily="2" charset="0"/>
                <a:cs typeface="+mn-cs"/>
              </a:rPr>
              <a:t>Interview 1 – Igor Labuts Interview 2 – Anonym</a:t>
            </a:r>
          </a:p>
          <a:p>
            <a:pPr algn="l" rtl="0">
              <a:buNone/>
            </a:pPr>
            <a:r>
              <a:rPr lang="de-DE" sz="1200" i="1" kern="1200" dirty="0">
                <a:solidFill>
                  <a:srgbClr val="0B2544"/>
                </a:solidFill>
                <a:latin typeface="Merriweather" panose="020B0604020202020204" pitchFamily="2" charset="0"/>
                <a:cs typeface="+mn-cs"/>
              </a:rPr>
              <a:t>Interview 3 – Andrea Cassar</a:t>
            </a:r>
          </a:p>
          <a:p>
            <a:pPr algn="l" rtl="0">
              <a:buNone/>
            </a:pPr>
            <a:r>
              <a:rPr lang="de-DE" sz="1200" i="1" kern="1200" dirty="0">
                <a:solidFill>
                  <a:srgbClr val="0B2544"/>
                </a:solidFill>
                <a:latin typeface="Merriweather" panose="020B0604020202020204" pitchFamily="2" charset="0"/>
                <a:cs typeface="+mn-cs"/>
              </a:rPr>
              <a:t>Interview 4 – Anonym</a:t>
            </a:r>
          </a:p>
          <a:p>
            <a:pPr algn="l" rtl="0">
              <a:buNone/>
            </a:pPr>
            <a:endParaRPr lang="de-DE" sz="1200" i="1" kern="1200" dirty="0">
              <a:solidFill>
                <a:srgbClr val="0B2544"/>
              </a:solidFill>
              <a:latin typeface="Merriweather" panose="020B0604020202020204" pitchFamily="2" charset="0"/>
              <a:cs typeface="+mn-cs"/>
            </a:endParaRPr>
          </a:p>
          <a:p>
            <a:pPr algn="l" rtl="0">
              <a:buNone/>
            </a:pPr>
            <a:r>
              <a:rPr lang="de-DE" sz="1200" i="1" kern="1200" dirty="0">
                <a:solidFill>
                  <a:srgbClr val="0B2544"/>
                </a:solidFill>
                <a:latin typeface="Merriweather" panose="020B0604020202020204" pitchFamily="2" charset="0"/>
                <a:cs typeface="+mn-cs"/>
              </a:rPr>
              <a:t>Alle können anhand folgender QR Codes auf YouTube angeschaut werden.</a:t>
            </a:r>
            <a:endParaRPr lang="de-DE" sz="1200" kern="1200" dirty="0">
              <a:solidFill>
                <a:srgbClr val="0B2544"/>
              </a:solidFill>
              <a:latin typeface="Merriweather" panose="020B0604020202020204" pitchFamily="2" charset="0"/>
              <a:cs typeface="+mn-cs"/>
            </a:endParaRPr>
          </a:p>
        </p:txBody>
      </p:sp>
      <p:sp>
        <p:nvSpPr>
          <p:cNvPr id="4" name="Title 1">
            <a:extLst>
              <a:ext uri="{FF2B5EF4-FFF2-40B4-BE49-F238E27FC236}">
                <a16:creationId xmlns:a16="http://schemas.microsoft.com/office/drawing/2014/main" id="{51967115-5EC5-44DB-56B3-4D88CACE6A15}"/>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3" name="Picture 2">
            <a:extLst>
              <a:ext uri="{FF2B5EF4-FFF2-40B4-BE49-F238E27FC236}">
                <a16:creationId xmlns:a16="http://schemas.microsoft.com/office/drawing/2014/main" id="{8EBFD334-22E0-A570-2F36-40DF3924705A}"/>
              </a:ext>
            </a:extLst>
          </p:cNvPr>
          <p:cNvPicPr>
            <a:picLocks noChangeAspect="1"/>
          </p:cNvPicPr>
          <p:nvPr/>
        </p:nvPicPr>
        <p:blipFill>
          <a:blip r:embed="rId3"/>
          <a:stretch>
            <a:fillRect/>
          </a:stretch>
        </p:blipFill>
        <p:spPr>
          <a:xfrm>
            <a:off x="4876800" y="1633434"/>
            <a:ext cx="996696" cy="996696"/>
          </a:xfrm>
          <a:prstGeom prst="rect">
            <a:avLst/>
          </a:prstGeom>
        </p:spPr>
      </p:pic>
      <p:sp>
        <p:nvSpPr>
          <p:cNvPr id="6" name="Text Placeholder 2">
            <a:extLst>
              <a:ext uri="{FF2B5EF4-FFF2-40B4-BE49-F238E27FC236}">
                <a16:creationId xmlns:a16="http://schemas.microsoft.com/office/drawing/2014/main" id="{351FF228-37BD-55FC-303B-B18DD0E7A69E}"/>
              </a:ext>
            </a:extLst>
          </p:cNvPr>
          <p:cNvSpPr txBox="1">
            <a:spLocks/>
          </p:cNvSpPr>
          <p:nvPr/>
        </p:nvSpPr>
        <p:spPr>
          <a:xfrm>
            <a:off x="4512527" y="1395651"/>
            <a:ext cx="1832187" cy="184666"/>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Interview 1 – Igor Labuts</a:t>
            </a:r>
            <a:endParaRPr lang="de-DE" sz="1200" kern="1200" dirty="0">
              <a:solidFill>
                <a:srgbClr val="0B2544"/>
              </a:solidFill>
              <a:latin typeface="Merriweather" panose="020B0604020202020204" pitchFamily="2" charset="0"/>
              <a:cs typeface="+mn-cs"/>
            </a:endParaRPr>
          </a:p>
        </p:txBody>
      </p:sp>
      <p:pic>
        <p:nvPicPr>
          <p:cNvPr id="16" name="Picture 3">
            <a:extLst>
              <a:ext uri="{FF2B5EF4-FFF2-40B4-BE49-F238E27FC236}">
                <a16:creationId xmlns:a16="http://schemas.microsoft.com/office/drawing/2014/main" id="{8061B06B-CBEB-B573-5926-A3C56131ECD5}"/>
              </a:ext>
            </a:extLst>
          </p:cNvPr>
          <p:cNvPicPr>
            <a:picLocks noChangeAspect="1"/>
          </p:cNvPicPr>
          <p:nvPr/>
        </p:nvPicPr>
        <p:blipFill>
          <a:blip r:embed="rId4"/>
          <a:stretch>
            <a:fillRect/>
          </a:stretch>
        </p:blipFill>
        <p:spPr>
          <a:xfrm>
            <a:off x="4876800" y="3016830"/>
            <a:ext cx="996696" cy="996696"/>
          </a:xfrm>
          <a:prstGeom prst="rect">
            <a:avLst/>
          </a:prstGeom>
        </p:spPr>
      </p:pic>
      <p:sp>
        <p:nvSpPr>
          <p:cNvPr id="17" name="Text Placeholder 2">
            <a:extLst>
              <a:ext uri="{FF2B5EF4-FFF2-40B4-BE49-F238E27FC236}">
                <a16:creationId xmlns:a16="http://schemas.microsoft.com/office/drawing/2014/main" id="{2C9D035B-E372-FC3E-8AE0-A99AD3738BB1}"/>
              </a:ext>
            </a:extLst>
          </p:cNvPr>
          <p:cNvSpPr txBox="1">
            <a:spLocks/>
          </p:cNvSpPr>
          <p:nvPr/>
        </p:nvSpPr>
        <p:spPr>
          <a:xfrm>
            <a:off x="4518103" y="2811255"/>
            <a:ext cx="1832187" cy="184666"/>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Interview 2 – Anonym</a:t>
            </a:r>
            <a:endParaRPr lang="de-DE" sz="1200" kern="1200" dirty="0">
              <a:solidFill>
                <a:srgbClr val="0B2544"/>
              </a:solidFill>
              <a:latin typeface="Merriweather" panose="020B0604020202020204" pitchFamily="2" charset="0"/>
              <a:cs typeface="+mn-cs"/>
            </a:endParaRPr>
          </a:p>
        </p:txBody>
      </p:sp>
      <p:sp>
        <p:nvSpPr>
          <p:cNvPr id="18" name="Text Placeholder 2">
            <a:extLst>
              <a:ext uri="{FF2B5EF4-FFF2-40B4-BE49-F238E27FC236}">
                <a16:creationId xmlns:a16="http://schemas.microsoft.com/office/drawing/2014/main" id="{CACB5B12-7928-2479-F581-EA51EC8B9381}"/>
              </a:ext>
            </a:extLst>
          </p:cNvPr>
          <p:cNvSpPr txBox="1">
            <a:spLocks/>
          </p:cNvSpPr>
          <p:nvPr/>
        </p:nvSpPr>
        <p:spPr>
          <a:xfrm>
            <a:off x="6781800" y="1395329"/>
            <a:ext cx="2133600" cy="184666"/>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Interview 3 – Andrea Cassar</a:t>
            </a:r>
            <a:endParaRPr lang="de-DE" sz="1200" kern="1200" dirty="0">
              <a:solidFill>
                <a:srgbClr val="0B2544"/>
              </a:solidFill>
              <a:latin typeface="Merriweather" panose="020B0604020202020204" pitchFamily="2" charset="0"/>
              <a:cs typeface="+mn-cs"/>
            </a:endParaRPr>
          </a:p>
        </p:txBody>
      </p:sp>
      <p:pic>
        <p:nvPicPr>
          <p:cNvPr id="19" name="Picture 2">
            <a:extLst>
              <a:ext uri="{FF2B5EF4-FFF2-40B4-BE49-F238E27FC236}">
                <a16:creationId xmlns:a16="http://schemas.microsoft.com/office/drawing/2014/main" id="{FBD331D8-1F4E-D506-6792-100EA4A408BD}"/>
              </a:ext>
            </a:extLst>
          </p:cNvPr>
          <p:cNvPicPr>
            <a:picLocks noChangeAspect="1"/>
          </p:cNvPicPr>
          <p:nvPr/>
        </p:nvPicPr>
        <p:blipFill>
          <a:blip r:embed="rId5"/>
          <a:stretch>
            <a:fillRect/>
          </a:stretch>
        </p:blipFill>
        <p:spPr>
          <a:xfrm>
            <a:off x="7086600" y="1635068"/>
            <a:ext cx="996696" cy="996696"/>
          </a:xfrm>
          <a:prstGeom prst="rect">
            <a:avLst/>
          </a:prstGeom>
        </p:spPr>
      </p:pic>
      <p:pic>
        <p:nvPicPr>
          <p:cNvPr id="20" name="Picture 3">
            <a:extLst>
              <a:ext uri="{FF2B5EF4-FFF2-40B4-BE49-F238E27FC236}">
                <a16:creationId xmlns:a16="http://schemas.microsoft.com/office/drawing/2014/main" id="{D4825AED-F0D1-6C05-8B0B-EBF13EF81A0E}"/>
              </a:ext>
            </a:extLst>
          </p:cNvPr>
          <p:cNvPicPr>
            <a:picLocks noChangeAspect="1"/>
          </p:cNvPicPr>
          <p:nvPr/>
        </p:nvPicPr>
        <p:blipFill>
          <a:blip r:embed="rId6"/>
          <a:stretch>
            <a:fillRect/>
          </a:stretch>
        </p:blipFill>
        <p:spPr>
          <a:xfrm>
            <a:off x="7086600" y="3022911"/>
            <a:ext cx="996696" cy="996696"/>
          </a:xfrm>
          <a:prstGeom prst="rect">
            <a:avLst/>
          </a:prstGeom>
        </p:spPr>
      </p:pic>
      <p:sp>
        <p:nvSpPr>
          <p:cNvPr id="21" name="Text Placeholder 2">
            <a:extLst>
              <a:ext uri="{FF2B5EF4-FFF2-40B4-BE49-F238E27FC236}">
                <a16:creationId xmlns:a16="http://schemas.microsoft.com/office/drawing/2014/main" id="{D1BE06CA-30C0-A064-DF01-CA76BB5A31E3}"/>
              </a:ext>
            </a:extLst>
          </p:cNvPr>
          <p:cNvSpPr txBox="1">
            <a:spLocks/>
          </p:cNvSpPr>
          <p:nvPr/>
        </p:nvSpPr>
        <p:spPr>
          <a:xfrm>
            <a:off x="6787376" y="2811255"/>
            <a:ext cx="1832187" cy="184666"/>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Interview 4 – Anonym</a:t>
            </a:r>
            <a:endParaRPr lang="de-DE" sz="1200" kern="1200" dirty="0">
              <a:solidFill>
                <a:srgbClr val="0B2544"/>
              </a:solidFill>
              <a:latin typeface="Merriweather" panose="020B0604020202020204" pitchFamily="2" charset="0"/>
              <a:cs typeface="+mn-cs"/>
            </a:endParaRPr>
          </a:p>
        </p:txBody>
      </p:sp>
    </p:spTree>
    <p:extLst>
      <p:ext uri="{BB962C8B-B14F-4D97-AF65-F5344CB8AC3E}">
        <p14:creationId xmlns:p14="http://schemas.microsoft.com/office/powerpoint/2010/main" val="901564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4FC7-856F-6AD9-2769-AB95F1A9FB1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91333F-0458-DD7A-63A2-4D5637B33DE9}"/>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
        <p:nvSpPr>
          <p:cNvPr id="9" name="Google Shape;140;p11">
            <a:extLst>
              <a:ext uri="{FF2B5EF4-FFF2-40B4-BE49-F238E27FC236}">
                <a16:creationId xmlns:a16="http://schemas.microsoft.com/office/drawing/2014/main" id="{F5735F64-16D9-9C56-0725-6778375004C8}"/>
              </a:ext>
            </a:extLst>
          </p:cNvPr>
          <p:cNvSpPr txBox="1"/>
          <p:nvPr/>
        </p:nvSpPr>
        <p:spPr>
          <a:xfrm>
            <a:off x="838200" y="1266100"/>
            <a:ext cx="3352800" cy="2956771"/>
          </a:xfrm>
          <a:prstGeom prst="rect">
            <a:avLst/>
          </a:prstGeom>
          <a:noFill/>
          <a:ln>
            <a:noFill/>
          </a:ln>
        </p:spPr>
        <p:txBody>
          <a:bodyPr spcFirstLastPara="1" wrap="square" lIns="50800" tIns="50800" rIns="50800" bIns="50800" anchor="t" anchorCtr="0">
            <a:spAutoFit/>
          </a:bodyPr>
          <a:lstStyle/>
          <a:p>
            <a:pPr marL="0" marR="0" lvl="0" indent="0" algn="l" rtl="0">
              <a:lnSpc>
                <a:spcPct val="120000"/>
              </a:lnSpc>
              <a:spcBef>
                <a:spcPts val="0"/>
              </a:spcBef>
              <a:spcAft>
                <a:spcPts val="0"/>
              </a:spcAft>
              <a:buClr>
                <a:schemeClr val="dk2"/>
              </a:buClr>
              <a:buSzPts val="2256"/>
              <a:buFont typeface="Asap"/>
              <a:buNone/>
            </a:pPr>
            <a:r>
              <a:rPr lang="en-US" sz="1200" b="1" i="1" dirty="0" err="1">
                <a:solidFill>
                  <a:srgbClr val="0B2544"/>
                </a:solidFill>
                <a:latin typeface="Merriweather" panose="020B0604020202020204" pitchFamily="2" charset="0"/>
                <a:sym typeface="Asap"/>
              </a:rPr>
              <a:t>Botschafter</a:t>
            </a:r>
            <a:r>
              <a:rPr lang="en-US" sz="1200" b="1" i="1" dirty="0">
                <a:solidFill>
                  <a:srgbClr val="0B2544"/>
                </a:solidFill>
                <a:latin typeface="Merriweather" panose="020B0604020202020204" pitchFamily="2" charset="0"/>
                <a:sym typeface="Asap"/>
              </a:rPr>
              <a:t> PI SAMF </a:t>
            </a:r>
            <a:r>
              <a:rPr lang="en-US" sz="1200" i="1" dirty="0">
                <a:solidFill>
                  <a:srgbClr val="0B2544"/>
                </a:solidFill>
                <a:latin typeface="Merriweather" panose="020B0604020202020204" pitchFamily="2" charset="0"/>
                <a:sym typeface="Asap"/>
              </a:rPr>
              <a:t>– </a:t>
            </a:r>
            <a:r>
              <a:rPr lang="en-US" sz="1200" i="1" dirty="0">
                <a:solidFill>
                  <a:srgbClr val="0B2544"/>
                </a:solidFill>
                <a:latin typeface="Merriweather" panose="00000500000000000000" pitchFamily="2" charset="0"/>
                <a:sym typeface="Asap"/>
              </a:rPr>
              <a:t>Eine </a:t>
            </a:r>
            <a:r>
              <a:rPr lang="en-US" sz="1200" i="1" dirty="0" err="1">
                <a:solidFill>
                  <a:srgbClr val="0B2544"/>
                </a:solidFill>
                <a:latin typeface="Merriweather" panose="00000500000000000000" pitchFamily="2" charset="0"/>
                <a:sym typeface="Asap"/>
              </a:rPr>
              <a:t>Hauptaktivität</a:t>
            </a:r>
            <a:r>
              <a:rPr lang="en-US" sz="1200" i="1" dirty="0">
                <a:solidFill>
                  <a:srgbClr val="0B2544"/>
                </a:solidFill>
                <a:latin typeface="Merriweather" panose="00000500000000000000" pitchFamily="2" charset="0"/>
                <a:sym typeface="Asap"/>
              </a:rPr>
              <a:t> von PI war die </a:t>
            </a:r>
            <a:r>
              <a:rPr lang="en-US" sz="1200" i="1" dirty="0" err="1">
                <a:solidFill>
                  <a:srgbClr val="0B2544"/>
                </a:solidFill>
                <a:latin typeface="Merriweather" panose="00000500000000000000" pitchFamily="2" charset="0"/>
                <a:sym typeface="Asap"/>
              </a:rPr>
              <a:t>Ernennung</a:t>
            </a:r>
            <a:r>
              <a:rPr lang="en-US" sz="1200" i="1" dirty="0">
                <a:solidFill>
                  <a:srgbClr val="0B2544"/>
                </a:solidFill>
                <a:latin typeface="Merriweather" panose="00000500000000000000" pitchFamily="2" charset="0"/>
                <a:sym typeface="Asap"/>
              </a:rPr>
              <a:t> von </a:t>
            </a:r>
            <a:r>
              <a:rPr lang="en-US" sz="1200" i="1" dirty="0" err="1">
                <a:solidFill>
                  <a:srgbClr val="0B2544"/>
                </a:solidFill>
                <a:latin typeface="Merriweather" panose="00000500000000000000" pitchFamily="2" charset="0"/>
                <a:sym typeface="Asap"/>
              </a:rPr>
              <a:t>verschiedenen</a:t>
            </a:r>
            <a:r>
              <a:rPr lang="en-US" sz="1200" i="1" dirty="0">
                <a:solidFill>
                  <a:srgbClr val="0B2544"/>
                </a:solidFill>
                <a:latin typeface="Merriweather" panose="00000500000000000000" pitchFamily="2" charset="0"/>
                <a:sym typeface="Asap"/>
              </a:rPr>
              <a:t> Panathlon </a:t>
            </a:r>
            <a:r>
              <a:rPr lang="en-US" sz="1200" i="1" dirty="0" err="1">
                <a:solidFill>
                  <a:srgbClr val="0B2544"/>
                </a:solidFill>
                <a:latin typeface="Merriweather" panose="00000500000000000000" pitchFamily="2" charset="0"/>
                <a:sym typeface="Asap"/>
              </a:rPr>
              <a:t>Botschaftern</a:t>
            </a:r>
            <a:r>
              <a:rPr lang="en-US" sz="1200" i="1" dirty="0">
                <a:solidFill>
                  <a:srgbClr val="0B2544"/>
                </a:solidFill>
                <a:latin typeface="Merriweather" panose="00000500000000000000" pitchFamily="2" charset="0"/>
                <a:sym typeface="Asap"/>
              </a:rPr>
              <a:t>, die </a:t>
            </a:r>
            <a:r>
              <a:rPr lang="en-US" sz="1200" i="1" dirty="0" err="1">
                <a:solidFill>
                  <a:srgbClr val="0B2544"/>
                </a:solidFill>
                <a:latin typeface="Merriweather" panose="00000500000000000000" pitchFamily="2" charset="0"/>
                <a:sym typeface="Asap"/>
              </a:rPr>
              <a:t>über</a:t>
            </a:r>
            <a:r>
              <a:rPr lang="en-US" sz="1200" i="1" dirty="0">
                <a:solidFill>
                  <a:srgbClr val="0B2544"/>
                </a:solidFill>
                <a:latin typeface="Merriweather" panose="00000500000000000000" pitchFamily="2" charset="0"/>
                <a:sym typeface="Asap"/>
              </a:rPr>
              <a:t> SAMF in </a:t>
            </a:r>
            <a:r>
              <a:rPr lang="en-US" sz="1200" i="1" dirty="0" err="1">
                <a:solidFill>
                  <a:srgbClr val="0B2544"/>
                </a:solidFill>
                <a:latin typeface="Merriweather" panose="00000500000000000000" pitchFamily="2" charset="0"/>
                <a:sym typeface="Asap"/>
              </a:rPr>
              <a:t>Ihren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Vereinen</a:t>
            </a:r>
            <a:r>
              <a:rPr lang="en-US" sz="1200" i="1" dirty="0">
                <a:solidFill>
                  <a:srgbClr val="0B2544"/>
                </a:solidFill>
                <a:latin typeface="Merriweather" panose="00000500000000000000" pitchFamily="2" charset="0"/>
                <a:sym typeface="Asap"/>
              </a:rPr>
              <a:t>/</a:t>
            </a:r>
            <a:r>
              <a:rPr lang="en-US" sz="1200" i="1" dirty="0" err="1">
                <a:solidFill>
                  <a:srgbClr val="0B2544"/>
                </a:solidFill>
                <a:latin typeface="Merriweather" panose="00000500000000000000" pitchFamily="2" charset="0"/>
                <a:sym typeface="Asap"/>
              </a:rPr>
              <a:t>Verbänden</a:t>
            </a:r>
            <a:r>
              <a:rPr lang="en-US" sz="1200" i="1" dirty="0">
                <a:solidFill>
                  <a:srgbClr val="0B2544"/>
                </a:solidFill>
                <a:latin typeface="Merriweather" panose="00000500000000000000" pitchFamily="2" charset="0"/>
                <a:sym typeface="Asap"/>
              </a:rPr>
              <a:t>/Länder </a:t>
            </a:r>
            <a:r>
              <a:rPr lang="en-US" sz="1200" i="1" dirty="0" err="1">
                <a:solidFill>
                  <a:srgbClr val="0B2544"/>
                </a:solidFill>
                <a:latin typeface="Merriweather" panose="00000500000000000000" pitchFamily="2" charset="0"/>
                <a:sym typeface="Asap"/>
              </a:rPr>
              <a:t>berichten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könnten</a:t>
            </a:r>
            <a:r>
              <a:rPr lang="en-US" sz="1200" i="1" dirty="0">
                <a:solidFill>
                  <a:srgbClr val="0B2544"/>
                </a:solidFill>
                <a:latin typeface="Merriweather" panose="00000500000000000000" pitchFamily="2" charset="0"/>
                <a:sym typeface="Asap"/>
              </a:rPr>
              <a:t>:</a:t>
            </a:r>
            <a:br>
              <a:rPr lang="en-US" sz="1200" i="1" dirty="0">
                <a:solidFill>
                  <a:srgbClr val="0B2544"/>
                </a:solidFill>
                <a:latin typeface="Merriweather" panose="00000500000000000000" pitchFamily="2" charset="0"/>
                <a:sym typeface="Asap"/>
              </a:rPr>
            </a:br>
            <a:endParaRPr lang="en-US" sz="2256" b="0" i="0" u="none" strike="noStrike" cap="none" dirty="0">
              <a:solidFill>
                <a:schemeClr val="dk2"/>
              </a:solidFill>
              <a:latin typeface="Merriweather" panose="00000500000000000000" pitchFamily="2" charset="0"/>
              <a:ea typeface="Asap"/>
              <a:cs typeface="Asap"/>
              <a:sym typeface="Asap"/>
            </a:endParaRPr>
          </a:p>
          <a:p>
            <a:pPr marL="0" marR="0" lvl="0" indent="0" algn="l" rtl="0">
              <a:lnSpc>
                <a:spcPct val="120000"/>
              </a:lnSpc>
              <a:spcBef>
                <a:spcPts val="0"/>
              </a:spcBef>
              <a:spcAft>
                <a:spcPts val="0"/>
              </a:spcAft>
              <a:buClr>
                <a:schemeClr val="dk2"/>
              </a:buClr>
              <a:buSzPts val="2256"/>
              <a:buFont typeface="Asap"/>
              <a:buNone/>
            </a:pPr>
            <a:r>
              <a:rPr lang="en-US" sz="1200" b="1" i="1" dirty="0">
                <a:solidFill>
                  <a:srgbClr val="0B2544"/>
                </a:solidFill>
                <a:latin typeface="Merriweather" panose="00000500000000000000" pitchFamily="2" charset="0"/>
                <a:sym typeface="Asap"/>
              </a:rPr>
              <a:t>Gwenda Stevens </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Panathletin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aus</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Belgien</a:t>
            </a:r>
            <a:r>
              <a:rPr lang="en-US" sz="1200" i="1" dirty="0">
                <a:solidFill>
                  <a:srgbClr val="0B2544"/>
                </a:solidFill>
                <a:latin typeface="Merriweather" panose="00000500000000000000" pitchFamily="2" charset="0"/>
                <a:sym typeface="Asap"/>
              </a:rPr>
              <a:t> (Ghent Klub)</a:t>
            </a:r>
          </a:p>
          <a:p>
            <a:pPr>
              <a:lnSpc>
                <a:spcPct val="120000"/>
              </a:lnSpc>
              <a:buClr>
                <a:schemeClr val="dk2"/>
              </a:buClr>
              <a:buSzPts val="2256"/>
            </a:pPr>
            <a:r>
              <a:rPr lang="en-US" sz="1200" b="1" i="1" dirty="0">
                <a:solidFill>
                  <a:srgbClr val="0B2544"/>
                </a:solidFill>
                <a:latin typeface="Merriweather" panose="00000500000000000000" pitchFamily="2" charset="0"/>
                <a:sym typeface="Asap"/>
              </a:rPr>
              <a:t>Reinhard Seigner </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Panathlet</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aus</a:t>
            </a:r>
            <a:r>
              <a:rPr lang="en-US" sz="1200" i="1" dirty="0">
                <a:solidFill>
                  <a:srgbClr val="0B2544"/>
                </a:solidFill>
                <a:latin typeface="Merriweather" panose="00000500000000000000" pitchFamily="2" charset="0"/>
                <a:sym typeface="Asap"/>
              </a:rPr>
              <a:t> Österreich (Graz Klub)</a:t>
            </a:r>
          </a:p>
          <a:p>
            <a:pPr marL="0" marR="0" lvl="0" indent="0" algn="l" rtl="0">
              <a:lnSpc>
                <a:spcPct val="120000"/>
              </a:lnSpc>
              <a:spcBef>
                <a:spcPts val="0"/>
              </a:spcBef>
              <a:spcAft>
                <a:spcPts val="0"/>
              </a:spcAft>
              <a:buClr>
                <a:schemeClr val="dk2"/>
              </a:buClr>
              <a:buSzPts val="2256"/>
              <a:buFont typeface="Asap"/>
              <a:buNone/>
            </a:pPr>
            <a:r>
              <a:rPr lang="en-US" sz="1200" b="1" i="1" dirty="0">
                <a:solidFill>
                  <a:srgbClr val="0B2544"/>
                </a:solidFill>
                <a:latin typeface="Merriweather" panose="00000500000000000000" pitchFamily="2" charset="0"/>
                <a:sym typeface="Asap"/>
              </a:rPr>
              <a:t>Barbara Pesaro </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Panathletin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aus</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Italien</a:t>
            </a:r>
            <a:r>
              <a:rPr lang="en-US" sz="1200" i="1" dirty="0">
                <a:solidFill>
                  <a:srgbClr val="0B2544"/>
                </a:solidFill>
                <a:latin typeface="Merriweather" panose="00000500000000000000" pitchFamily="2" charset="0"/>
                <a:sym typeface="Asap"/>
              </a:rPr>
              <a:t> (Pesaro Klub)</a:t>
            </a:r>
          </a:p>
        </p:txBody>
      </p:sp>
      <p:pic>
        <p:nvPicPr>
          <p:cNvPr id="11" name="Picture Placeholder 4">
            <a:extLst>
              <a:ext uri="{FF2B5EF4-FFF2-40B4-BE49-F238E27FC236}">
                <a16:creationId xmlns:a16="http://schemas.microsoft.com/office/drawing/2014/main" id="{8BBC6529-5F6F-7057-5447-4E6F2535B715}"/>
              </a:ext>
            </a:extLst>
          </p:cNvPr>
          <p:cNvPicPr>
            <a:picLocks noChangeAspect="1"/>
          </p:cNvPicPr>
          <p:nvPr/>
        </p:nvPicPr>
        <p:blipFill rotWithShape="1">
          <a:blip r:embed="rId3"/>
          <a:srcRect l="7886" t="-108" r="27082" b="-375"/>
          <a:stretch/>
        </p:blipFill>
        <p:spPr>
          <a:xfrm>
            <a:off x="5257800" y="1428750"/>
            <a:ext cx="2954765" cy="2899015"/>
          </a:xfrm>
          <a:prstGeom prst="roundRect">
            <a:avLst>
              <a:gd name="adj" fmla="val 4420"/>
            </a:avLst>
          </a:prstGeom>
          <a:solidFill>
            <a:schemeClr val="lt2"/>
          </a:solidFill>
          <a:ln>
            <a:noFill/>
          </a:ln>
          <a:effectLst>
            <a:outerShdw blurRad="609600" dist="38100" dir="5400000" algn="t" rotWithShape="0">
              <a:schemeClr val="accent6">
                <a:alpha val="31372"/>
              </a:schemeClr>
            </a:outerShdw>
          </a:effectLst>
        </p:spPr>
      </p:pic>
    </p:spTree>
    <p:extLst>
      <p:ext uri="{BB962C8B-B14F-4D97-AF65-F5344CB8AC3E}">
        <p14:creationId xmlns:p14="http://schemas.microsoft.com/office/powerpoint/2010/main" val="2780798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4FC7-856F-6AD9-2769-AB95F1A9FB1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91333F-0458-DD7A-63A2-4D5637B33DE9}"/>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2" name="VIDEO-2024-01-17-14-51-21">
            <a:hlinkClick r:id="" action="ppaction://media"/>
            <a:extLst>
              <a:ext uri="{FF2B5EF4-FFF2-40B4-BE49-F238E27FC236}">
                <a16:creationId xmlns:a16="http://schemas.microsoft.com/office/drawing/2014/main" id="{E8473A82-5755-D7C7-DEBA-F991B0291A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08288" y="1628323"/>
            <a:ext cx="4247318" cy="2404143"/>
          </a:xfrm>
          <a:prstGeom prst="rect">
            <a:avLst/>
          </a:prstGeom>
        </p:spPr>
      </p:pic>
      <p:sp>
        <p:nvSpPr>
          <p:cNvPr id="3" name="Google Shape;140;p11">
            <a:extLst>
              <a:ext uri="{FF2B5EF4-FFF2-40B4-BE49-F238E27FC236}">
                <a16:creationId xmlns:a16="http://schemas.microsoft.com/office/drawing/2014/main" id="{672B6CD4-67C2-7946-D10E-725F3A8EB197}"/>
              </a:ext>
            </a:extLst>
          </p:cNvPr>
          <p:cNvSpPr txBox="1"/>
          <p:nvPr/>
        </p:nvSpPr>
        <p:spPr>
          <a:xfrm>
            <a:off x="304800" y="1628323"/>
            <a:ext cx="3352800" cy="1653786"/>
          </a:xfrm>
          <a:prstGeom prst="rect">
            <a:avLst/>
          </a:prstGeom>
          <a:noFill/>
          <a:ln>
            <a:noFill/>
          </a:ln>
        </p:spPr>
        <p:txBody>
          <a:bodyPr spcFirstLastPara="1" wrap="square" lIns="50800" tIns="50800" rIns="50800" bIns="50800" anchor="t" anchorCtr="0">
            <a:spAutoFit/>
          </a:bodyPr>
          <a:lstStyle/>
          <a:p>
            <a:pPr marL="0" marR="0" lvl="0" indent="0" algn="l" rtl="0">
              <a:lnSpc>
                <a:spcPct val="120000"/>
              </a:lnSpc>
              <a:spcBef>
                <a:spcPts val="0"/>
              </a:spcBef>
              <a:spcAft>
                <a:spcPts val="0"/>
              </a:spcAft>
              <a:buClr>
                <a:schemeClr val="dk2"/>
              </a:buClr>
              <a:buSzPts val="2256"/>
              <a:buFont typeface="Asap"/>
              <a:buNone/>
            </a:pPr>
            <a:r>
              <a:rPr lang="en-US" sz="1200" b="1" i="1" dirty="0" err="1">
                <a:solidFill>
                  <a:srgbClr val="0B2544"/>
                </a:solidFill>
                <a:latin typeface="Merriweather" panose="020B0604020202020204" pitchFamily="2" charset="0"/>
                <a:sym typeface="Asap"/>
              </a:rPr>
              <a:t>Botschafter</a:t>
            </a:r>
            <a:r>
              <a:rPr lang="en-US" sz="1200" b="1" i="1" dirty="0">
                <a:solidFill>
                  <a:srgbClr val="0B2544"/>
                </a:solidFill>
                <a:latin typeface="Merriweather" panose="020B0604020202020204" pitchFamily="2" charset="0"/>
                <a:sym typeface="Asap"/>
              </a:rPr>
              <a:t> PI SAMF </a:t>
            </a:r>
            <a:r>
              <a:rPr lang="en-US" sz="1200" i="1" dirty="0">
                <a:solidFill>
                  <a:srgbClr val="0B2544"/>
                </a:solidFill>
                <a:latin typeface="Merriweather" panose="020B0604020202020204" pitchFamily="2" charset="0"/>
                <a:sym typeface="Asap"/>
              </a:rPr>
              <a:t>– </a:t>
            </a:r>
            <a:r>
              <a:rPr lang="en-US" sz="1200" i="1" dirty="0">
                <a:solidFill>
                  <a:srgbClr val="0B2544"/>
                </a:solidFill>
                <a:latin typeface="Merriweather" panose="00000500000000000000" pitchFamily="2" charset="0"/>
                <a:sym typeface="Asap"/>
              </a:rPr>
              <a:t>Bei </a:t>
            </a:r>
            <a:r>
              <a:rPr lang="en-US" sz="1200" i="1" dirty="0" err="1">
                <a:solidFill>
                  <a:srgbClr val="0B2544"/>
                </a:solidFill>
                <a:latin typeface="Merriweather" panose="00000500000000000000" pitchFamily="2" charset="0"/>
                <a:sym typeface="Asap"/>
              </a:rPr>
              <a:t>einer</a:t>
            </a:r>
            <a:r>
              <a:rPr lang="en-US" sz="1200" i="1" dirty="0">
                <a:solidFill>
                  <a:srgbClr val="0B2544"/>
                </a:solidFill>
                <a:latin typeface="Merriweather" panose="00000500000000000000" pitchFamily="2" charset="0"/>
                <a:sym typeface="Asap"/>
              </a:rPr>
              <a:t> der </a:t>
            </a:r>
            <a:r>
              <a:rPr lang="en-US" sz="1200" i="1" dirty="0" err="1">
                <a:solidFill>
                  <a:srgbClr val="0B2544"/>
                </a:solidFill>
                <a:latin typeface="Merriweather" panose="00000500000000000000" pitchFamily="2" charset="0"/>
                <a:sym typeface="Asap"/>
              </a:rPr>
              <a:t>Vorstellungen</a:t>
            </a:r>
            <a:r>
              <a:rPr lang="en-US" sz="1200" i="1" dirty="0">
                <a:solidFill>
                  <a:srgbClr val="0B2544"/>
                </a:solidFill>
                <a:latin typeface="Merriweather" panose="00000500000000000000" pitchFamily="2" charset="0"/>
                <a:sym typeface="Asap"/>
              </a:rPr>
              <a:t> hat die PI SAMF </a:t>
            </a:r>
            <a:r>
              <a:rPr lang="en-US" sz="1200" i="1" dirty="0" err="1">
                <a:solidFill>
                  <a:srgbClr val="0B2544"/>
                </a:solidFill>
                <a:latin typeface="Merriweather" panose="00000500000000000000" pitchFamily="2" charset="0"/>
                <a:sym typeface="Asap"/>
              </a:rPr>
              <a:t>Botschafterin</a:t>
            </a:r>
            <a:r>
              <a:rPr lang="en-US" sz="1200" i="1" dirty="0">
                <a:solidFill>
                  <a:srgbClr val="0B2544"/>
                </a:solidFill>
                <a:latin typeface="Merriweather" panose="00000500000000000000" pitchFamily="2" charset="0"/>
                <a:sym typeface="Asap"/>
              </a:rPr>
              <a:t> Gwenda Stevens 3 </a:t>
            </a:r>
            <a:r>
              <a:rPr lang="en-US" sz="1200" i="1" dirty="0" err="1">
                <a:solidFill>
                  <a:srgbClr val="0B2544"/>
                </a:solidFill>
                <a:latin typeface="Merriweather" panose="00000500000000000000" pitchFamily="2" charset="0"/>
                <a:sym typeface="Asap"/>
              </a:rPr>
              <a:t>Jugendliche</a:t>
            </a:r>
            <a:r>
              <a:rPr lang="en-US" sz="1200" i="1" dirty="0">
                <a:solidFill>
                  <a:srgbClr val="0B2544"/>
                </a:solidFill>
                <a:latin typeface="Merriweather" panose="00000500000000000000" pitchFamily="2" charset="0"/>
                <a:sym typeface="Asap"/>
              </a:rPr>
              <a:t>, die am </a:t>
            </a:r>
            <a:r>
              <a:rPr lang="en-US" sz="1200" i="1" dirty="0" err="1">
                <a:solidFill>
                  <a:srgbClr val="0B2544"/>
                </a:solidFill>
                <a:latin typeface="Merriweather" panose="00000500000000000000" pitchFamily="2" charset="0"/>
                <a:sym typeface="Asap"/>
              </a:rPr>
              <a:t>Anlass</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teilgennomen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haben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kurz</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ihre</a:t>
            </a:r>
            <a:r>
              <a:rPr lang="en-US" sz="1200" i="1" dirty="0">
                <a:solidFill>
                  <a:srgbClr val="0B2544"/>
                </a:solidFill>
                <a:latin typeface="Merriweather" panose="00000500000000000000" pitchFamily="2" charset="0"/>
                <a:sym typeface="Asap"/>
              </a:rPr>
              <a:t> Meinung </a:t>
            </a:r>
            <a:r>
              <a:rPr lang="en-US" sz="1200" i="1" dirty="0" err="1">
                <a:solidFill>
                  <a:srgbClr val="0B2544"/>
                </a:solidFill>
                <a:latin typeface="Merriweather" panose="00000500000000000000" pitchFamily="2" charset="0"/>
                <a:sym typeface="Asap"/>
              </a:rPr>
              <a:t>zum</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Anlass</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zu</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erwähnen</a:t>
            </a:r>
            <a:r>
              <a:rPr lang="en-US" sz="1200" i="1" dirty="0">
                <a:solidFill>
                  <a:srgbClr val="0B2544"/>
                </a:solidFill>
                <a:latin typeface="Merriweather" panose="00000500000000000000" pitchFamily="2" charset="0"/>
                <a:sym typeface="Asap"/>
              </a:rPr>
              <a:t>. Bei den </a:t>
            </a:r>
            <a:r>
              <a:rPr lang="en-US" sz="1200" i="1" dirty="0" err="1">
                <a:solidFill>
                  <a:srgbClr val="0B2544"/>
                </a:solidFill>
                <a:latin typeface="Merriweather" panose="00000500000000000000" pitchFamily="2" charset="0"/>
                <a:sym typeface="Asap"/>
              </a:rPr>
              <a:t>jungendlichen</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handelt</a:t>
            </a:r>
            <a:r>
              <a:rPr lang="en-US" sz="1200" i="1" dirty="0">
                <a:solidFill>
                  <a:srgbClr val="0B2544"/>
                </a:solidFill>
                <a:latin typeface="Merriweather" panose="00000500000000000000" pitchFamily="2" charset="0"/>
                <a:sym typeface="Asap"/>
              </a:rPr>
              <a:t> es </a:t>
            </a:r>
            <a:r>
              <a:rPr lang="en-US" sz="1200" i="1" dirty="0" err="1">
                <a:solidFill>
                  <a:srgbClr val="0B2544"/>
                </a:solidFill>
                <a:latin typeface="Merriweather" panose="00000500000000000000" pitchFamily="2" charset="0"/>
                <a:sym typeface="Asap"/>
              </a:rPr>
              <a:t>sich</a:t>
            </a:r>
            <a:r>
              <a:rPr lang="en-US" sz="1200" i="1" dirty="0">
                <a:solidFill>
                  <a:srgbClr val="0B2544"/>
                </a:solidFill>
                <a:latin typeface="Merriweather" panose="00000500000000000000" pitchFamily="2" charset="0"/>
                <a:sym typeface="Asap"/>
              </a:rPr>
              <a:t> um </a:t>
            </a:r>
            <a:r>
              <a:rPr lang="en-US" sz="1200" i="1" dirty="0" err="1">
                <a:solidFill>
                  <a:srgbClr val="0B2544"/>
                </a:solidFill>
                <a:latin typeface="Merriweather" panose="00000500000000000000" pitchFamily="2" charset="0"/>
                <a:sym typeface="Asap"/>
              </a:rPr>
              <a:t>junge</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Sportler</a:t>
            </a:r>
            <a:r>
              <a:rPr lang="en-US" sz="1200" i="1" dirty="0">
                <a:solidFill>
                  <a:srgbClr val="0B2544"/>
                </a:solidFill>
                <a:latin typeface="Merriweather" panose="00000500000000000000" pitchFamily="2" charset="0"/>
                <a:sym typeface="Asap"/>
              </a:rPr>
              <a:t> </a:t>
            </a:r>
            <a:r>
              <a:rPr lang="en-US" sz="1200" i="1" dirty="0" err="1">
                <a:solidFill>
                  <a:srgbClr val="0B2544"/>
                </a:solidFill>
                <a:latin typeface="Merriweather" panose="00000500000000000000" pitchFamily="2" charset="0"/>
                <a:sym typeface="Asap"/>
              </a:rPr>
              <a:t>aus</a:t>
            </a:r>
            <a:r>
              <a:rPr lang="en-US" sz="1200" i="1" dirty="0">
                <a:solidFill>
                  <a:srgbClr val="0B2544"/>
                </a:solidFill>
                <a:latin typeface="Merriweather" panose="00000500000000000000" pitchFamily="2" charset="0"/>
                <a:sym typeface="Asap"/>
              </a:rPr>
              <a:t> dem </a:t>
            </a:r>
            <a:r>
              <a:rPr lang="en-US" sz="1200" i="1" dirty="0" err="1">
                <a:solidFill>
                  <a:srgbClr val="0B2544"/>
                </a:solidFill>
                <a:latin typeface="Merriweather" panose="00000500000000000000" pitchFamily="2" charset="0"/>
                <a:sym typeface="Asap"/>
              </a:rPr>
              <a:t>Rudersport</a:t>
            </a:r>
            <a:endParaRPr lang="en-US" sz="1200" i="1" dirty="0">
              <a:solidFill>
                <a:srgbClr val="0B2544"/>
              </a:solidFill>
              <a:latin typeface="Merriweather" panose="00000500000000000000" pitchFamily="2" charset="0"/>
              <a:sym typeface="Asap"/>
            </a:endParaRPr>
          </a:p>
        </p:txBody>
      </p:sp>
    </p:spTree>
    <p:extLst>
      <p:ext uri="{BB962C8B-B14F-4D97-AF65-F5344CB8AC3E}">
        <p14:creationId xmlns:p14="http://schemas.microsoft.com/office/powerpoint/2010/main" val="149528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E64B4-C524-0EA5-186A-0AA30D29242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AD48B0-EB08-A857-4624-28CC94157871}"/>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9" name="Picture 4">
            <a:extLst>
              <a:ext uri="{FF2B5EF4-FFF2-40B4-BE49-F238E27FC236}">
                <a16:creationId xmlns:a16="http://schemas.microsoft.com/office/drawing/2014/main" id="{66AE1A93-081E-9EED-FEDA-A33DA637C13C}"/>
              </a:ext>
            </a:extLst>
          </p:cNvPr>
          <p:cNvPicPr>
            <a:picLocks noChangeAspect="1"/>
          </p:cNvPicPr>
          <p:nvPr/>
        </p:nvPicPr>
        <p:blipFill>
          <a:blip r:embed="rId3"/>
          <a:stretch>
            <a:fillRect/>
          </a:stretch>
        </p:blipFill>
        <p:spPr>
          <a:xfrm>
            <a:off x="5105400" y="1352550"/>
            <a:ext cx="3257723" cy="2973600"/>
          </a:xfrm>
          <a:prstGeom prst="rect">
            <a:avLst/>
          </a:prstGeom>
        </p:spPr>
      </p:pic>
      <p:pic>
        <p:nvPicPr>
          <p:cNvPr id="11" name="Picture 6">
            <a:extLst>
              <a:ext uri="{FF2B5EF4-FFF2-40B4-BE49-F238E27FC236}">
                <a16:creationId xmlns:a16="http://schemas.microsoft.com/office/drawing/2014/main" id="{66BD37F6-4771-D9A0-5FA9-CCA52C505C28}"/>
              </a:ext>
            </a:extLst>
          </p:cNvPr>
          <p:cNvPicPr>
            <a:picLocks noChangeAspect="1"/>
          </p:cNvPicPr>
          <p:nvPr/>
        </p:nvPicPr>
        <p:blipFill>
          <a:blip r:embed="rId4"/>
          <a:stretch>
            <a:fillRect/>
          </a:stretch>
        </p:blipFill>
        <p:spPr>
          <a:xfrm>
            <a:off x="1600200" y="2647950"/>
            <a:ext cx="996696" cy="996696"/>
          </a:xfrm>
          <a:prstGeom prst="rect">
            <a:avLst/>
          </a:prstGeom>
        </p:spPr>
      </p:pic>
      <p:sp>
        <p:nvSpPr>
          <p:cNvPr id="15" name="Text Placeholder 2">
            <a:extLst>
              <a:ext uri="{FF2B5EF4-FFF2-40B4-BE49-F238E27FC236}">
                <a16:creationId xmlns:a16="http://schemas.microsoft.com/office/drawing/2014/main" id="{62E280E5-ABEA-97EE-9CC7-0DE76789166D}"/>
              </a:ext>
            </a:extLst>
          </p:cNvPr>
          <p:cNvSpPr>
            <a:spLocks noGrp="1"/>
          </p:cNvSpPr>
          <p:nvPr>
            <p:ph type="body" idx="1"/>
          </p:nvPr>
        </p:nvSpPr>
        <p:spPr>
          <a:xfrm>
            <a:off x="804226" y="1751332"/>
            <a:ext cx="3081974" cy="738664"/>
          </a:xfrm>
        </p:spPr>
        <p:txBody>
          <a:bodyPr/>
          <a:lstStyle/>
          <a:p>
            <a:pPr algn="l" rtl="0">
              <a:buNone/>
            </a:pPr>
            <a:r>
              <a:rPr lang="de-DE" sz="1200" b="1" i="1" kern="1200" dirty="0">
                <a:solidFill>
                  <a:srgbClr val="0B2544"/>
                </a:solidFill>
                <a:latin typeface="Merriweather" panose="020B0604020202020204" pitchFamily="2" charset="0"/>
                <a:cs typeface="+mn-cs"/>
              </a:rPr>
              <a:t>News – </a:t>
            </a:r>
            <a:r>
              <a:rPr lang="de-DE" sz="1200" i="1" kern="1200" dirty="0">
                <a:solidFill>
                  <a:srgbClr val="0B2544"/>
                </a:solidFill>
                <a:latin typeface="Merriweather" panose="020B0604020202020204" pitchFamily="2" charset="0"/>
                <a:cs typeface="+mn-cs"/>
              </a:rPr>
              <a:t>Auch das Internationale Olympische Kommittee (IOC) erwähnte mehrmals das SAMF Projekt auf ihren entsprechen soziallen Medien</a:t>
            </a:r>
            <a:endParaRPr lang="de-DE" sz="1200" kern="1200" dirty="0">
              <a:solidFill>
                <a:srgbClr val="0B2544"/>
              </a:solidFill>
              <a:latin typeface="Merriweather" panose="020B0604020202020204" pitchFamily="2" charset="0"/>
              <a:cs typeface="+mn-cs"/>
            </a:endParaRPr>
          </a:p>
        </p:txBody>
      </p:sp>
    </p:spTree>
    <p:extLst>
      <p:ext uri="{BB962C8B-B14F-4D97-AF65-F5344CB8AC3E}">
        <p14:creationId xmlns:p14="http://schemas.microsoft.com/office/powerpoint/2010/main" val="1751358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3D7D5-F081-085F-F742-14070686276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9AB30A6-CAC0-967D-942D-4059E4194C96}"/>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
        <p:nvSpPr>
          <p:cNvPr id="15" name="Text Placeholder 2">
            <a:extLst>
              <a:ext uri="{FF2B5EF4-FFF2-40B4-BE49-F238E27FC236}">
                <a16:creationId xmlns:a16="http://schemas.microsoft.com/office/drawing/2014/main" id="{94A07D8D-B518-3C76-CB10-434F2902F125}"/>
              </a:ext>
            </a:extLst>
          </p:cNvPr>
          <p:cNvSpPr>
            <a:spLocks noGrp="1"/>
          </p:cNvSpPr>
          <p:nvPr>
            <p:ph type="body" idx="1"/>
          </p:nvPr>
        </p:nvSpPr>
        <p:spPr>
          <a:xfrm>
            <a:off x="804225" y="1878662"/>
            <a:ext cx="3081974" cy="369332"/>
          </a:xfrm>
        </p:spPr>
        <p:txBody>
          <a:bodyPr/>
          <a:lstStyle/>
          <a:p>
            <a:pPr algn="l" rtl="0">
              <a:buNone/>
            </a:pPr>
            <a:r>
              <a:rPr lang="de-DE" sz="1200" b="1" i="1" kern="1200" dirty="0">
                <a:solidFill>
                  <a:srgbClr val="0B2544"/>
                </a:solidFill>
                <a:latin typeface="Merriweather" panose="020B0604020202020204" pitchFamily="2" charset="0"/>
                <a:cs typeface="+mn-cs"/>
              </a:rPr>
              <a:t>News – </a:t>
            </a:r>
            <a:r>
              <a:rPr lang="de-DE" sz="1200" i="1" kern="1200" dirty="0">
                <a:solidFill>
                  <a:srgbClr val="0B2544"/>
                </a:solidFill>
                <a:latin typeface="Merriweather" panose="020B0604020202020204" pitchFamily="2" charset="0"/>
                <a:cs typeface="+mn-cs"/>
              </a:rPr>
              <a:t>Und ein weiteres Beispiel von einer Publizierung auf italienische Medien</a:t>
            </a:r>
            <a:endParaRPr lang="de-DE" sz="1200" kern="1200" dirty="0">
              <a:solidFill>
                <a:srgbClr val="0B2544"/>
              </a:solidFill>
              <a:latin typeface="Merriweather" panose="020B0604020202020204" pitchFamily="2" charset="0"/>
              <a:cs typeface="+mn-cs"/>
            </a:endParaRPr>
          </a:p>
        </p:txBody>
      </p:sp>
      <p:pic>
        <p:nvPicPr>
          <p:cNvPr id="5" name="Picture 2">
            <a:extLst>
              <a:ext uri="{FF2B5EF4-FFF2-40B4-BE49-F238E27FC236}">
                <a16:creationId xmlns:a16="http://schemas.microsoft.com/office/drawing/2014/main" id="{FF8E178F-43D7-E2FA-D732-F5823D4F3724}"/>
              </a:ext>
            </a:extLst>
          </p:cNvPr>
          <p:cNvPicPr>
            <a:picLocks noChangeAspect="1"/>
          </p:cNvPicPr>
          <p:nvPr/>
        </p:nvPicPr>
        <p:blipFill>
          <a:blip r:embed="rId3"/>
          <a:stretch>
            <a:fillRect/>
          </a:stretch>
        </p:blipFill>
        <p:spPr>
          <a:xfrm>
            <a:off x="5032899" y="1352550"/>
            <a:ext cx="3091971" cy="2971800"/>
          </a:xfrm>
          <a:prstGeom prst="rect">
            <a:avLst/>
          </a:prstGeom>
        </p:spPr>
      </p:pic>
      <p:pic>
        <p:nvPicPr>
          <p:cNvPr id="6" name="Picture 5">
            <a:extLst>
              <a:ext uri="{FF2B5EF4-FFF2-40B4-BE49-F238E27FC236}">
                <a16:creationId xmlns:a16="http://schemas.microsoft.com/office/drawing/2014/main" id="{DD55D441-A4E7-F4B6-0CAE-8D911B20AF1F}"/>
              </a:ext>
            </a:extLst>
          </p:cNvPr>
          <p:cNvPicPr>
            <a:picLocks noChangeAspect="1"/>
          </p:cNvPicPr>
          <p:nvPr/>
        </p:nvPicPr>
        <p:blipFill>
          <a:blip r:embed="rId4"/>
          <a:stretch>
            <a:fillRect/>
          </a:stretch>
        </p:blipFill>
        <p:spPr>
          <a:xfrm>
            <a:off x="1524000" y="2571750"/>
            <a:ext cx="996696" cy="996696"/>
          </a:xfrm>
          <a:prstGeom prst="rect">
            <a:avLst/>
          </a:prstGeom>
        </p:spPr>
      </p:pic>
    </p:spTree>
    <p:extLst>
      <p:ext uri="{BB962C8B-B14F-4D97-AF65-F5344CB8AC3E}">
        <p14:creationId xmlns:p14="http://schemas.microsoft.com/office/powerpoint/2010/main" val="2663502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1D754-D824-3006-34FA-70C47B73823B}"/>
              </a:ext>
            </a:extLst>
          </p:cNvPr>
          <p:cNvSpPr txBox="1"/>
          <p:nvPr/>
        </p:nvSpPr>
        <p:spPr>
          <a:xfrm>
            <a:off x="2286000" y="2387084"/>
            <a:ext cx="4572000" cy="369332"/>
          </a:xfrm>
          <a:prstGeom prst="rect">
            <a:avLst/>
          </a:prstGeom>
          <a:noFill/>
        </p:spPr>
        <p:txBody>
          <a:bodyPr wrap="square">
            <a:spAutoFit/>
          </a:bodyPr>
          <a:lstStyle/>
          <a:p>
            <a:r>
              <a:rPr lang="pt-PT" dirty="0"/>
              <a:t>1. Einführung in das Thema Spielmanipulation</a:t>
            </a:r>
            <a:endParaRPr lang="de-CH"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06C6F-8ACC-6B3C-C2CD-8D01F29156A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074A86-3BF9-4F02-3DE9-7C77FEDC902A}"/>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
        <p:nvSpPr>
          <p:cNvPr id="15" name="Text Placeholder 2">
            <a:extLst>
              <a:ext uri="{FF2B5EF4-FFF2-40B4-BE49-F238E27FC236}">
                <a16:creationId xmlns:a16="http://schemas.microsoft.com/office/drawing/2014/main" id="{4AF0DB70-248B-450E-B685-D967970259BA}"/>
              </a:ext>
            </a:extLst>
          </p:cNvPr>
          <p:cNvSpPr>
            <a:spLocks noGrp="1"/>
          </p:cNvSpPr>
          <p:nvPr>
            <p:ph type="body" idx="1"/>
          </p:nvPr>
        </p:nvSpPr>
        <p:spPr>
          <a:xfrm>
            <a:off x="804225" y="1878662"/>
            <a:ext cx="3081974" cy="369332"/>
          </a:xfrm>
        </p:spPr>
        <p:txBody>
          <a:bodyPr/>
          <a:lstStyle/>
          <a:p>
            <a:pPr algn="l" rtl="0">
              <a:buNone/>
            </a:pPr>
            <a:r>
              <a:rPr lang="de-DE" sz="1200" b="1" i="1" kern="1200" dirty="0">
                <a:solidFill>
                  <a:srgbClr val="0B2544"/>
                </a:solidFill>
                <a:latin typeface="Merriweather" panose="020B0604020202020204" pitchFamily="2" charset="0"/>
                <a:cs typeface="+mn-cs"/>
              </a:rPr>
              <a:t>News – </a:t>
            </a:r>
            <a:r>
              <a:rPr lang="de-DE" sz="1200" i="1" kern="1200" dirty="0">
                <a:solidFill>
                  <a:srgbClr val="0B2544"/>
                </a:solidFill>
                <a:latin typeface="Merriweather" panose="020B0604020202020204" pitchFamily="2" charset="0"/>
                <a:cs typeface="+mn-cs"/>
              </a:rPr>
              <a:t>Aber auch auf italienische Medien wurde das SAMF Projekt erwähnt </a:t>
            </a:r>
            <a:endParaRPr lang="de-DE" sz="1200" kern="1200" dirty="0">
              <a:solidFill>
                <a:srgbClr val="0B2544"/>
              </a:solidFill>
              <a:latin typeface="Merriweather" panose="020B0604020202020204" pitchFamily="2" charset="0"/>
              <a:cs typeface="+mn-cs"/>
            </a:endParaRPr>
          </a:p>
        </p:txBody>
      </p:sp>
      <p:pic>
        <p:nvPicPr>
          <p:cNvPr id="5" name="Picture 4">
            <a:extLst>
              <a:ext uri="{FF2B5EF4-FFF2-40B4-BE49-F238E27FC236}">
                <a16:creationId xmlns:a16="http://schemas.microsoft.com/office/drawing/2014/main" id="{64D7C86C-F304-2F10-B4B8-743031D35F68}"/>
              </a:ext>
            </a:extLst>
          </p:cNvPr>
          <p:cNvPicPr>
            <a:picLocks noChangeAspect="1"/>
          </p:cNvPicPr>
          <p:nvPr/>
        </p:nvPicPr>
        <p:blipFill>
          <a:blip r:embed="rId3"/>
          <a:stretch>
            <a:fillRect/>
          </a:stretch>
        </p:blipFill>
        <p:spPr>
          <a:xfrm>
            <a:off x="1348516" y="2479283"/>
            <a:ext cx="996696" cy="996696"/>
          </a:xfrm>
          <a:prstGeom prst="rect">
            <a:avLst/>
          </a:prstGeom>
        </p:spPr>
      </p:pic>
      <p:pic>
        <p:nvPicPr>
          <p:cNvPr id="6" name="Picture 6">
            <a:extLst>
              <a:ext uri="{FF2B5EF4-FFF2-40B4-BE49-F238E27FC236}">
                <a16:creationId xmlns:a16="http://schemas.microsoft.com/office/drawing/2014/main" id="{D57A300E-EA22-5673-47EC-DF22AC031E49}"/>
              </a:ext>
            </a:extLst>
          </p:cNvPr>
          <p:cNvPicPr>
            <a:picLocks noChangeAspect="1"/>
          </p:cNvPicPr>
          <p:nvPr/>
        </p:nvPicPr>
        <p:blipFill>
          <a:blip r:embed="rId4"/>
          <a:stretch>
            <a:fillRect/>
          </a:stretch>
        </p:blipFill>
        <p:spPr>
          <a:xfrm>
            <a:off x="4724400" y="1200150"/>
            <a:ext cx="3409435" cy="2985925"/>
          </a:xfrm>
          <a:prstGeom prst="rect">
            <a:avLst/>
          </a:prstGeom>
        </p:spPr>
      </p:pic>
    </p:spTree>
    <p:extLst>
      <p:ext uri="{BB962C8B-B14F-4D97-AF65-F5344CB8AC3E}">
        <p14:creationId xmlns:p14="http://schemas.microsoft.com/office/powerpoint/2010/main" val="1805515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DFFA-8068-394E-E8D6-0161C439CCD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576E4CF-9944-496F-CCC6-A826B8C2D2D3}"/>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
        <p:nvSpPr>
          <p:cNvPr id="15" name="Text Placeholder 2">
            <a:extLst>
              <a:ext uri="{FF2B5EF4-FFF2-40B4-BE49-F238E27FC236}">
                <a16:creationId xmlns:a16="http://schemas.microsoft.com/office/drawing/2014/main" id="{AF5403FA-27C0-E140-8CC9-9DE99CF7EFC6}"/>
              </a:ext>
            </a:extLst>
          </p:cNvPr>
          <p:cNvSpPr>
            <a:spLocks noGrp="1"/>
          </p:cNvSpPr>
          <p:nvPr>
            <p:ph type="body" idx="1"/>
          </p:nvPr>
        </p:nvSpPr>
        <p:spPr>
          <a:xfrm>
            <a:off x="804225" y="1878662"/>
            <a:ext cx="3081974" cy="1107996"/>
          </a:xfrm>
        </p:spPr>
        <p:txBody>
          <a:bodyPr/>
          <a:lstStyle/>
          <a:p>
            <a:pPr algn="l" rtl="0">
              <a:buNone/>
            </a:pPr>
            <a:r>
              <a:rPr lang="de-DE" sz="1200" b="1" i="1" kern="1200" dirty="0">
                <a:solidFill>
                  <a:srgbClr val="0B2544"/>
                </a:solidFill>
                <a:latin typeface="Merriweather" panose="020B0604020202020204" pitchFamily="2" charset="0"/>
                <a:cs typeface="+mn-cs"/>
              </a:rPr>
              <a:t>News – </a:t>
            </a:r>
            <a:r>
              <a:rPr lang="de-DE" sz="1200" i="1" kern="1200" dirty="0">
                <a:solidFill>
                  <a:srgbClr val="0B2544"/>
                </a:solidFill>
                <a:latin typeface="Merriweather" panose="020B0604020202020204" pitchFamily="2" charset="0"/>
                <a:cs typeface="+mn-cs"/>
              </a:rPr>
              <a:t>SAMF wurde auch im Rahmen des „Ética Summit“ Online Kongresses erwähnt, welches von Panathlon Klub Lissabon organisiet wurde. Dies wurde dann später im portuguiesischen Sportmagazine als Artikel veröffentlicht.</a:t>
            </a:r>
            <a:endParaRPr lang="de-DE" sz="1200" kern="1200" dirty="0">
              <a:solidFill>
                <a:srgbClr val="0B2544"/>
              </a:solidFill>
              <a:latin typeface="Merriweather" panose="020B0604020202020204" pitchFamily="2" charset="0"/>
              <a:cs typeface="+mn-cs"/>
            </a:endParaRPr>
          </a:p>
        </p:txBody>
      </p:sp>
      <p:pic>
        <p:nvPicPr>
          <p:cNvPr id="7" name="Picture 3">
            <a:extLst>
              <a:ext uri="{FF2B5EF4-FFF2-40B4-BE49-F238E27FC236}">
                <a16:creationId xmlns:a16="http://schemas.microsoft.com/office/drawing/2014/main" id="{2F3921DD-6F96-C776-4F85-DCB723CCFA7A}"/>
              </a:ext>
            </a:extLst>
          </p:cNvPr>
          <p:cNvPicPr>
            <a:picLocks noChangeAspect="1"/>
          </p:cNvPicPr>
          <p:nvPr/>
        </p:nvPicPr>
        <p:blipFill>
          <a:blip r:embed="rId3"/>
          <a:stretch>
            <a:fillRect/>
          </a:stretch>
        </p:blipFill>
        <p:spPr>
          <a:xfrm>
            <a:off x="5257803" y="1395261"/>
            <a:ext cx="2148315" cy="3081489"/>
          </a:xfrm>
          <a:prstGeom prst="rect">
            <a:avLst/>
          </a:prstGeom>
        </p:spPr>
      </p:pic>
      <p:pic>
        <p:nvPicPr>
          <p:cNvPr id="8" name="Picture 6">
            <a:extLst>
              <a:ext uri="{FF2B5EF4-FFF2-40B4-BE49-F238E27FC236}">
                <a16:creationId xmlns:a16="http://schemas.microsoft.com/office/drawing/2014/main" id="{D1890ABF-C32E-F753-4DA8-5D9A62D6581D}"/>
              </a:ext>
            </a:extLst>
          </p:cNvPr>
          <p:cNvPicPr>
            <a:picLocks noChangeAspect="1"/>
          </p:cNvPicPr>
          <p:nvPr/>
        </p:nvPicPr>
        <p:blipFill>
          <a:blip r:embed="rId4"/>
          <a:stretch>
            <a:fillRect/>
          </a:stretch>
        </p:blipFill>
        <p:spPr>
          <a:xfrm>
            <a:off x="1700711" y="3181350"/>
            <a:ext cx="996696" cy="996696"/>
          </a:xfrm>
          <a:prstGeom prst="rect">
            <a:avLst/>
          </a:prstGeom>
        </p:spPr>
      </p:pic>
    </p:spTree>
    <p:extLst>
      <p:ext uri="{BB962C8B-B14F-4D97-AF65-F5344CB8AC3E}">
        <p14:creationId xmlns:p14="http://schemas.microsoft.com/office/powerpoint/2010/main" val="3684104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9478D-77D5-DA81-7C2A-143ADB97EED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3EC3AC-2C77-9992-DA59-3331E21BFC88}"/>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pic>
        <p:nvPicPr>
          <p:cNvPr id="3" name="Imagem 2" descr="Uma imagem com vestuário, fato, pessoa, homem">
            <a:extLst>
              <a:ext uri="{FF2B5EF4-FFF2-40B4-BE49-F238E27FC236}">
                <a16:creationId xmlns:a16="http://schemas.microsoft.com/office/drawing/2014/main" id="{CD1E6C91-5D9A-5C1C-101B-A12DA46C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16200"/>
            <a:ext cx="3505200" cy="2628900"/>
          </a:xfrm>
          <a:prstGeom prst="rect">
            <a:avLst/>
          </a:prstGeom>
        </p:spPr>
      </p:pic>
      <p:sp>
        <p:nvSpPr>
          <p:cNvPr id="2" name="Text Placeholder 2">
            <a:extLst>
              <a:ext uri="{FF2B5EF4-FFF2-40B4-BE49-F238E27FC236}">
                <a16:creationId xmlns:a16="http://schemas.microsoft.com/office/drawing/2014/main" id="{4F14268E-FAFF-39E7-B1D9-22BD087E2FF6}"/>
              </a:ext>
            </a:extLst>
          </p:cNvPr>
          <p:cNvSpPr>
            <a:spLocks noGrp="1"/>
          </p:cNvSpPr>
          <p:nvPr>
            <p:ph type="body" idx="1"/>
          </p:nvPr>
        </p:nvSpPr>
        <p:spPr>
          <a:xfrm>
            <a:off x="4689671" y="2121301"/>
            <a:ext cx="3768529" cy="1661993"/>
          </a:xfrm>
        </p:spPr>
        <p:txBody>
          <a:bodyPr/>
          <a:lstStyle/>
          <a:p>
            <a:pPr algn="l" rtl="0">
              <a:buNone/>
            </a:pPr>
            <a:r>
              <a:rPr lang="de-DE" sz="1200" i="1" kern="1200" dirty="0">
                <a:solidFill>
                  <a:srgbClr val="0B2544"/>
                </a:solidFill>
                <a:latin typeface="Merriweather" panose="020B0604020202020204" pitchFamily="2" charset="0"/>
                <a:cs typeface="+mn-cs"/>
              </a:rPr>
              <a:t>Die Abschlussveranstaltung des Erasmus-Projekts Sport Against Match Fixing (SAMF), an dem Panathlon International als Partner beteiligt war, fand am 23. und 24. April in Lissabon in der Cidade do Futebol (Sitz des FPF, Koordinator des Projekts) statt. Anwesend waren der nun Past-Präsident Pierre Zappelli, die Generalsekretärin Simona Callo und der Projekt Mitarbeiter von Panathlon International, Fabio Figueiras.</a:t>
            </a:r>
          </a:p>
        </p:txBody>
      </p:sp>
    </p:spTree>
    <p:extLst>
      <p:ext uri="{BB962C8B-B14F-4D97-AF65-F5344CB8AC3E}">
        <p14:creationId xmlns:p14="http://schemas.microsoft.com/office/powerpoint/2010/main" val="291074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F37A6-3879-D0D9-CB7D-CC27974DB0C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255E346-8AAA-9018-1012-DED5B61BB3B4}"/>
              </a:ext>
            </a:extLst>
          </p:cNvPr>
          <p:cNvSpPr>
            <a:spLocks noGrp="1"/>
          </p:cNvSpPr>
          <p:nvPr>
            <p:ph type="title"/>
          </p:nvPr>
        </p:nvSpPr>
        <p:spPr>
          <a:xfrm>
            <a:off x="685800" y="335661"/>
            <a:ext cx="8229600" cy="1292662"/>
          </a:xfrm>
        </p:spPr>
        <p:txBody>
          <a:bodyPr/>
          <a:lstStyle/>
          <a:p>
            <a:r>
              <a:rPr lang="de-DE" sz="2800" dirty="0">
                <a:solidFill>
                  <a:srgbClr val="0B2544"/>
                </a:solidFill>
                <a:latin typeface="Merriweather" panose="00000500000000000000" pitchFamily="2" charset="0"/>
              </a:rPr>
              <a:t>Panathlon’s Rolle im Rahmen von Prävention und Aufklärung – Fallbeispiel SAMF</a:t>
            </a:r>
          </a:p>
        </p:txBody>
      </p:sp>
      <p:sp>
        <p:nvSpPr>
          <p:cNvPr id="15" name="Text Placeholder 2">
            <a:extLst>
              <a:ext uri="{FF2B5EF4-FFF2-40B4-BE49-F238E27FC236}">
                <a16:creationId xmlns:a16="http://schemas.microsoft.com/office/drawing/2014/main" id="{452071CB-D7B0-65C6-7343-7CF43B5819DF}"/>
              </a:ext>
            </a:extLst>
          </p:cNvPr>
          <p:cNvSpPr>
            <a:spLocks noGrp="1"/>
          </p:cNvSpPr>
          <p:nvPr>
            <p:ph type="body" idx="1"/>
          </p:nvPr>
        </p:nvSpPr>
        <p:spPr>
          <a:xfrm>
            <a:off x="804225" y="1878662"/>
            <a:ext cx="3081974" cy="1477328"/>
          </a:xfrm>
        </p:spPr>
        <p:txBody>
          <a:bodyPr/>
          <a:lstStyle/>
          <a:p>
            <a:pPr algn="l" rtl="0">
              <a:buNone/>
            </a:pPr>
            <a:r>
              <a:rPr lang="de-DE" sz="1200" b="1" i="1" kern="1200" dirty="0">
                <a:solidFill>
                  <a:srgbClr val="0B2544"/>
                </a:solidFill>
                <a:latin typeface="Merriweather" panose="020B0604020202020204" pitchFamily="2" charset="0"/>
                <a:cs typeface="+mn-cs"/>
              </a:rPr>
              <a:t>Das Finale Video  – </a:t>
            </a:r>
            <a:r>
              <a:rPr lang="de-DE" sz="1200" kern="1200" dirty="0">
                <a:solidFill>
                  <a:srgbClr val="0B2544"/>
                </a:solidFill>
                <a:latin typeface="Merriweather" panose="020B0604020202020204" pitchFamily="2" charset="0"/>
                <a:cs typeface="+mn-cs"/>
              </a:rPr>
              <a:t>Für SAMF wurde auch ein Video erstellt, welches die Aktivität des Projekten innerhalb kürzester Zeit zusammenfassen sollte. Das Ergebnis wurde dann am finalen Anlass in Lissabon gezeigt, mit Vertretern aus vielen Sportorganisationen (u.a. PI, IOC, EUOC, FIFA, UEFA, INTERPOL) </a:t>
            </a:r>
          </a:p>
        </p:txBody>
      </p:sp>
      <p:pic>
        <p:nvPicPr>
          <p:cNvPr id="2" name="Multimédia Online 1" title="SAMF - Sport Against Match-Fixing">
            <a:hlinkClick r:id="" action="ppaction://media"/>
            <a:extLst>
              <a:ext uri="{FF2B5EF4-FFF2-40B4-BE49-F238E27FC236}">
                <a16:creationId xmlns:a16="http://schemas.microsoft.com/office/drawing/2014/main" id="{2D0679E0-F075-0229-D632-C5597BC90A03}"/>
              </a:ext>
            </a:extLst>
          </p:cNvPr>
          <p:cNvPicPr>
            <a:picLocks noRot="1" noChangeAspect="1"/>
          </p:cNvPicPr>
          <p:nvPr>
            <a:videoFile r:link="rId1"/>
          </p:nvPr>
        </p:nvPicPr>
        <p:blipFill>
          <a:blip r:embed="rId4"/>
          <a:stretch>
            <a:fillRect/>
          </a:stretch>
        </p:blipFill>
        <p:spPr>
          <a:xfrm>
            <a:off x="4590585" y="1611278"/>
            <a:ext cx="4017963" cy="2269956"/>
          </a:xfrm>
          <a:prstGeom prst="rect">
            <a:avLst/>
          </a:prstGeom>
        </p:spPr>
      </p:pic>
    </p:spTree>
    <p:extLst>
      <p:ext uri="{BB962C8B-B14F-4D97-AF65-F5344CB8AC3E}">
        <p14:creationId xmlns:p14="http://schemas.microsoft.com/office/powerpoint/2010/main" val="707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D54E84-7288-7837-9CC9-51DD97D4507F}"/>
              </a:ext>
            </a:extLst>
          </p:cNvPr>
          <p:cNvSpPr>
            <a:spLocks noGrp="1"/>
          </p:cNvSpPr>
          <p:nvPr>
            <p:ph type="title"/>
          </p:nvPr>
        </p:nvSpPr>
        <p:spPr>
          <a:xfrm>
            <a:off x="685800" y="335661"/>
            <a:ext cx="8229600" cy="430887"/>
          </a:xfrm>
        </p:spPr>
        <p:txBody>
          <a:bodyPr/>
          <a:lstStyle/>
          <a:p>
            <a:r>
              <a:rPr lang="de-DE" sz="2800" dirty="0">
                <a:solidFill>
                  <a:srgbClr val="0B2544"/>
                </a:solidFill>
                <a:latin typeface="Merriweather" panose="00000500000000000000" pitchFamily="2" charset="0"/>
              </a:rPr>
              <a:t>Zusammenfassung</a:t>
            </a:r>
          </a:p>
        </p:txBody>
      </p:sp>
      <p:sp>
        <p:nvSpPr>
          <p:cNvPr id="9" name="Text Placeholder 2">
            <a:extLst>
              <a:ext uri="{FF2B5EF4-FFF2-40B4-BE49-F238E27FC236}">
                <a16:creationId xmlns:a16="http://schemas.microsoft.com/office/drawing/2014/main" id="{A4C08D7B-C769-D344-4E2D-2E6D547DAD27}"/>
              </a:ext>
            </a:extLst>
          </p:cNvPr>
          <p:cNvSpPr>
            <a:spLocks noGrp="1"/>
          </p:cNvSpPr>
          <p:nvPr>
            <p:ph type="body" idx="1"/>
          </p:nvPr>
        </p:nvSpPr>
        <p:spPr>
          <a:xfrm>
            <a:off x="609600" y="971550"/>
            <a:ext cx="3768529" cy="553998"/>
          </a:xfrm>
        </p:spPr>
        <p:txBody>
          <a:bodyPr/>
          <a:lstStyle/>
          <a:p>
            <a:pPr algn="l" rtl="0">
              <a:buNone/>
            </a:pPr>
            <a:r>
              <a:rPr lang="de-DE" sz="1200" i="1" kern="1200" dirty="0">
                <a:solidFill>
                  <a:srgbClr val="0B2544"/>
                </a:solidFill>
                <a:latin typeface="Merriweather" panose="020B0604020202020204" pitchFamily="2" charset="0"/>
                <a:cs typeface="+mn-cs"/>
              </a:rPr>
              <a:t>(1) Match-Fixing ist eines der schlimmsten Phänomänen im Sport, welches durch viele Faktoren gesteuert und aufgebaut wird.</a:t>
            </a:r>
          </a:p>
        </p:txBody>
      </p:sp>
      <p:sp>
        <p:nvSpPr>
          <p:cNvPr id="11" name="Text Placeholder 2">
            <a:extLst>
              <a:ext uri="{FF2B5EF4-FFF2-40B4-BE49-F238E27FC236}">
                <a16:creationId xmlns:a16="http://schemas.microsoft.com/office/drawing/2014/main" id="{8968372F-629B-4768-1F2E-CD8D42F68EE6}"/>
              </a:ext>
            </a:extLst>
          </p:cNvPr>
          <p:cNvSpPr txBox="1">
            <a:spLocks/>
          </p:cNvSpPr>
          <p:nvPr/>
        </p:nvSpPr>
        <p:spPr>
          <a:xfrm>
            <a:off x="609599" y="1700349"/>
            <a:ext cx="3768529" cy="738664"/>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(2) Es ist vorallem wichtig zu erkennen, dass man bei der Jugendprävention noch viel unternehmen kann und unternehmen muss, da man hier noch vieles bewirken kann.</a:t>
            </a:r>
          </a:p>
        </p:txBody>
      </p:sp>
      <p:sp>
        <p:nvSpPr>
          <p:cNvPr id="12" name="Text Placeholder 2">
            <a:extLst>
              <a:ext uri="{FF2B5EF4-FFF2-40B4-BE49-F238E27FC236}">
                <a16:creationId xmlns:a16="http://schemas.microsoft.com/office/drawing/2014/main" id="{741E9506-8203-9F2A-7E76-A5B68495767C}"/>
              </a:ext>
            </a:extLst>
          </p:cNvPr>
          <p:cNvSpPr txBox="1">
            <a:spLocks/>
          </p:cNvSpPr>
          <p:nvPr/>
        </p:nvSpPr>
        <p:spPr>
          <a:xfrm>
            <a:off x="609598" y="2618925"/>
            <a:ext cx="3768529" cy="1477328"/>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(3) Als Panathlonvereine und Mitglieder können wir anhand von unserer Erfahrung und Materialien die uns zur Verfügung stehen (insb. Durch unsere Teilnahme und Beteiligung an verschieden international Projekten) uns engagieren und versuchen in unseren Anlässen solche Themen anzusprechen und junge Athleten/Eltern aktiv zur Teilnahme einladen.</a:t>
            </a:r>
          </a:p>
        </p:txBody>
      </p:sp>
      <p:sp>
        <p:nvSpPr>
          <p:cNvPr id="13" name="Text Placeholder 2">
            <a:extLst>
              <a:ext uri="{FF2B5EF4-FFF2-40B4-BE49-F238E27FC236}">
                <a16:creationId xmlns:a16="http://schemas.microsoft.com/office/drawing/2014/main" id="{20B64F7A-7D0A-EC1F-829D-FCAA1594E23B}"/>
              </a:ext>
            </a:extLst>
          </p:cNvPr>
          <p:cNvSpPr txBox="1">
            <a:spLocks/>
          </p:cNvSpPr>
          <p:nvPr/>
        </p:nvSpPr>
        <p:spPr>
          <a:xfrm>
            <a:off x="5029200" y="971550"/>
            <a:ext cx="3768529" cy="1107996"/>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(4) Fair-Play und die etischen Werten, die wir bei Panathlon vertreten, müssen stets aufrecht erhalten werden und Themen wie die Spielmanipulation angesprochen werden, insbesondere muss man sich über neue Methoden Gedanken machen (Methoden zur Schulung und Prävention).</a:t>
            </a:r>
          </a:p>
        </p:txBody>
      </p:sp>
      <p:sp>
        <p:nvSpPr>
          <p:cNvPr id="14" name="Text Placeholder 2">
            <a:extLst>
              <a:ext uri="{FF2B5EF4-FFF2-40B4-BE49-F238E27FC236}">
                <a16:creationId xmlns:a16="http://schemas.microsoft.com/office/drawing/2014/main" id="{7A74F1BE-8AEF-39B7-B39D-6D3CFD416825}"/>
              </a:ext>
            </a:extLst>
          </p:cNvPr>
          <p:cNvSpPr txBox="1">
            <a:spLocks/>
          </p:cNvSpPr>
          <p:nvPr/>
        </p:nvSpPr>
        <p:spPr>
          <a:xfrm>
            <a:off x="5036634" y="2284548"/>
            <a:ext cx="3768529" cy="1292662"/>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kern="1200" dirty="0">
                <a:solidFill>
                  <a:srgbClr val="0B2544"/>
                </a:solidFill>
                <a:latin typeface="Merriweather" panose="020B0604020202020204" pitchFamily="2" charset="0"/>
                <a:cs typeface="+mn-cs"/>
              </a:rPr>
              <a:t>(5) Spielmanipulation geht gegen Alles was wir Panathleten, als Fair einstuffen und wofür alle Panathleten sich stets einsetzen. Daher ist es wichtig, dass wir uns aktiv in dieser Diskussion beteiligen und bereits heute verstehen, dass dieses Phänomän sehr aktiv an unserem Sport teilnimmt und wir es nur durch aktiver Bekämpfung besiegen können.</a:t>
            </a:r>
          </a:p>
        </p:txBody>
      </p:sp>
    </p:spTree>
    <p:extLst>
      <p:ext uri="{BB962C8B-B14F-4D97-AF65-F5344CB8AC3E}">
        <p14:creationId xmlns:p14="http://schemas.microsoft.com/office/powerpoint/2010/main" val="1282363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D911-6691-1317-CEF3-962CE878B4C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FB893C6-CCCC-9D33-6E0E-05B18E8FE295}"/>
              </a:ext>
            </a:extLst>
          </p:cNvPr>
          <p:cNvSpPr/>
          <p:nvPr/>
        </p:nvSpPr>
        <p:spPr>
          <a:xfrm>
            <a:off x="2371487" y="908497"/>
            <a:ext cx="4675348" cy="2785525"/>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E220B19C-E5A3-4B10-0B5E-689300D9DCED}"/>
              </a:ext>
            </a:extLst>
          </p:cNvPr>
          <p:cNvSpPr/>
          <p:nvPr/>
        </p:nvSpPr>
        <p:spPr>
          <a:xfrm>
            <a:off x="0" y="0"/>
            <a:ext cx="408940" cy="5143500"/>
          </a:xfrm>
          <a:custGeom>
            <a:avLst/>
            <a:gdLst/>
            <a:ahLst/>
            <a:cxnLst/>
            <a:rect l="l" t="t" r="r" b="b"/>
            <a:pathLst>
              <a:path w="408940" h="5143500">
                <a:moveTo>
                  <a:pt x="408431" y="0"/>
                </a:moveTo>
                <a:lnTo>
                  <a:pt x="0" y="0"/>
                </a:lnTo>
                <a:lnTo>
                  <a:pt x="0" y="5143500"/>
                </a:lnTo>
                <a:lnTo>
                  <a:pt x="408431" y="5143500"/>
                </a:lnTo>
                <a:lnTo>
                  <a:pt x="408431" y="0"/>
                </a:lnTo>
                <a:close/>
              </a:path>
            </a:pathLst>
          </a:custGeom>
          <a:solidFill>
            <a:srgbClr val="BB8D1F"/>
          </a:solidFill>
        </p:spPr>
        <p:txBody>
          <a:bodyPr wrap="square" lIns="0" tIns="0" rIns="0" bIns="0" rtlCol="0"/>
          <a:lstStyle/>
          <a:p>
            <a:endParaRPr/>
          </a:p>
        </p:txBody>
      </p:sp>
      <p:sp>
        <p:nvSpPr>
          <p:cNvPr id="4" name="object 4">
            <a:extLst>
              <a:ext uri="{FF2B5EF4-FFF2-40B4-BE49-F238E27FC236}">
                <a16:creationId xmlns:a16="http://schemas.microsoft.com/office/drawing/2014/main" id="{76618817-87C0-0110-673D-86D0F942028A}"/>
              </a:ext>
            </a:extLst>
          </p:cNvPr>
          <p:cNvSpPr/>
          <p:nvPr/>
        </p:nvSpPr>
        <p:spPr>
          <a:xfrm>
            <a:off x="7772400" y="4479649"/>
            <a:ext cx="1371600" cy="4624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552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8FA6-75EA-2433-E7D2-7A993AB1F6E0}"/>
              </a:ext>
            </a:extLst>
          </p:cNvPr>
          <p:cNvSpPr>
            <a:spLocks noGrp="1"/>
          </p:cNvSpPr>
          <p:nvPr>
            <p:ph type="title"/>
          </p:nvPr>
        </p:nvSpPr>
        <p:spPr>
          <a:xfrm>
            <a:off x="1676400" y="335661"/>
            <a:ext cx="7239000" cy="1415772"/>
          </a:xfrm>
        </p:spPr>
        <p:txBody>
          <a:bodyPr/>
          <a:lstStyle/>
          <a:p>
            <a:r>
              <a:rPr lang="de-CH" sz="2800" b="1" i="0" dirty="0">
                <a:solidFill>
                  <a:srgbClr val="0B2544"/>
                </a:solidFill>
                <a:effectLst/>
                <a:latin typeface="Merriweather" panose="00000500000000000000" pitchFamily="2" charset="0"/>
              </a:rPr>
              <a:t>Definition - Manipulation von Sportwettkämpfen/Sportwettbewerben</a:t>
            </a:r>
            <a:br>
              <a:rPr lang="de-CH" b="1" i="0" dirty="0">
                <a:solidFill>
                  <a:srgbClr val="0B2544"/>
                </a:solidFill>
                <a:effectLst/>
                <a:latin typeface="Merriweather" panose="00000500000000000000" pitchFamily="2" charset="0"/>
              </a:rPr>
            </a:br>
            <a:endParaRPr lang="de-CH" dirty="0"/>
          </a:p>
        </p:txBody>
      </p:sp>
      <p:sp>
        <p:nvSpPr>
          <p:cNvPr id="3" name="Text Placeholder 2">
            <a:extLst>
              <a:ext uri="{FF2B5EF4-FFF2-40B4-BE49-F238E27FC236}">
                <a16:creationId xmlns:a16="http://schemas.microsoft.com/office/drawing/2014/main" id="{793088E8-BF4C-F313-CB1F-7AB26B6C8E61}"/>
              </a:ext>
            </a:extLst>
          </p:cNvPr>
          <p:cNvSpPr>
            <a:spLocks noGrp="1"/>
          </p:cNvSpPr>
          <p:nvPr>
            <p:ph type="body" idx="1"/>
          </p:nvPr>
        </p:nvSpPr>
        <p:spPr>
          <a:xfrm>
            <a:off x="4768669" y="1809750"/>
            <a:ext cx="3768529" cy="923330"/>
          </a:xfrm>
        </p:spPr>
        <p:txBody>
          <a:bodyPr/>
          <a:lstStyle/>
          <a:p>
            <a:pPr algn="l"/>
            <a:r>
              <a:rPr lang="de-CH" sz="1200" i="1" dirty="0">
                <a:solidFill>
                  <a:srgbClr val="0B2544"/>
                </a:solidFill>
                <a:latin typeface="Merriweather" panose="020B0604020202020204" pitchFamily="2" charset="0"/>
              </a:rPr>
              <a:t>«</a:t>
            </a:r>
            <a:r>
              <a:rPr lang="de-CH" sz="1200" b="0" i="1" dirty="0">
                <a:solidFill>
                  <a:srgbClr val="0B2544"/>
                </a:solidFill>
                <a:effectLst/>
                <a:latin typeface="Merriweather" panose="020B0604020202020204" pitchFamily="2" charset="0"/>
              </a:rPr>
              <a:t>Der Verlauf oder Ausgang eines sportlichen Anlasses durch Athletinnen und Athleten, Schiedsrichter oder andere Beteiligte durch </a:t>
            </a:r>
            <a:r>
              <a:rPr lang="de-CH" sz="1200" b="0" i="1" u="sng" dirty="0">
                <a:solidFill>
                  <a:srgbClr val="0B2544"/>
                </a:solidFill>
                <a:effectLst/>
                <a:latin typeface="Merriweather" panose="020B0604020202020204" pitchFamily="2" charset="0"/>
              </a:rPr>
              <a:t>unlauteres Verhalten </a:t>
            </a:r>
            <a:r>
              <a:rPr lang="de-CH" sz="1200" b="0" i="1" dirty="0">
                <a:solidFill>
                  <a:srgbClr val="0B2544"/>
                </a:solidFill>
                <a:effectLst/>
                <a:latin typeface="Merriweather" panose="020B0604020202020204" pitchFamily="2" charset="0"/>
              </a:rPr>
              <a:t>beeinflusst und dadurch </a:t>
            </a:r>
            <a:r>
              <a:rPr lang="de-CH" sz="1200" b="0" i="1" u="sng" dirty="0">
                <a:solidFill>
                  <a:srgbClr val="0B2544"/>
                </a:solidFill>
                <a:effectLst/>
                <a:latin typeface="Merriweather" panose="020B0604020202020204" pitchFamily="2" charset="0"/>
              </a:rPr>
              <a:t>voraussehbar</a:t>
            </a:r>
            <a:r>
              <a:rPr lang="de-CH" sz="1200" b="0" i="1" dirty="0">
                <a:solidFill>
                  <a:srgbClr val="0B2544"/>
                </a:solidFill>
                <a:effectLst/>
                <a:latin typeface="Merriweather" panose="020B0604020202020204" pitchFamily="2" charset="0"/>
              </a:rPr>
              <a:t> wird.» / </a:t>
            </a:r>
            <a:r>
              <a:rPr lang="de-CH" sz="1200" b="0" i="1" dirty="0">
                <a:solidFill>
                  <a:srgbClr val="0B2544"/>
                </a:solidFill>
                <a:effectLst/>
                <a:latin typeface="Merriweather" panose="020B0604020202020204" pitchFamily="2" charset="0"/>
                <a:hlinkClick r:id="rId4"/>
              </a:rPr>
              <a:t>GESPA</a:t>
            </a:r>
            <a:endParaRPr lang="de-CH" sz="1200" i="1" dirty="0"/>
          </a:p>
        </p:txBody>
      </p:sp>
      <p:pic>
        <p:nvPicPr>
          <p:cNvPr id="5" name="Picture 4">
            <a:extLst>
              <a:ext uri="{FF2B5EF4-FFF2-40B4-BE49-F238E27FC236}">
                <a16:creationId xmlns:a16="http://schemas.microsoft.com/office/drawing/2014/main" id="{5B942E44-2C09-1200-DDFE-09069674F4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214" y="1809750"/>
            <a:ext cx="3942786" cy="2215992"/>
          </a:xfrm>
          <a:prstGeom prst="rect">
            <a:avLst/>
          </a:prstGeom>
        </p:spPr>
      </p:pic>
      <p:sp>
        <p:nvSpPr>
          <p:cNvPr id="6" name="TextBox 5">
            <a:extLst>
              <a:ext uri="{FF2B5EF4-FFF2-40B4-BE49-F238E27FC236}">
                <a16:creationId xmlns:a16="http://schemas.microsoft.com/office/drawing/2014/main" id="{0F727180-4564-B3C3-5830-CBB34E4B55C9}"/>
              </a:ext>
            </a:extLst>
          </p:cNvPr>
          <p:cNvSpPr txBox="1"/>
          <p:nvPr/>
        </p:nvSpPr>
        <p:spPr>
          <a:xfrm>
            <a:off x="4648200" y="2822174"/>
            <a:ext cx="4038600" cy="1569660"/>
          </a:xfrm>
          <a:prstGeom prst="rect">
            <a:avLst/>
          </a:prstGeom>
          <a:noFill/>
        </p:spPr>
        <p:txBody>
          <a:bodyPr wrap="square">
            <a:spAutoFit/>
          </a:bodyPr>
          <a:lstStyle/>
          <a:p>
            <a:r>
              <a:rPr lang="de-CH" sz="1200" i="1" dirty="0">
                <a:solidFill>
                  <a:srgbClr val="0B2544"/>
                </a:solidFill>
                <a:latin typeface="Merriweather" panose="020B0604020202020204" pitchFamily="2" charset="0"/>
              </a:rPr>
              <a:t>«Eine </a:t>
            </a:r>
            <a:r>
              <a:rPr lang="de-CH" sz="1200" i="1" u="sng" dirty="0">
                <a:solidFill>
                  <a:srgbClr val="0B2544"/>
                </a:solidFill>
                <a:latin typeface="Merriweather" panose="020B0604020202020204" pitchFamily="2" charset="0"/>
              </a:rPr>
              <a:t>vorsätzliche</a:t>
            </a:r>
            <a:r>
              <a:rPr lang="de-CH" sz="1200" i="1" dirty="0">
                <a:solidFill>
                  <a:srgbClr val="0B2544"/>
                </a:solidFill>
                <a:latin typeface="Merriweather" panose="020B0604020202020204" pitchFamily="2" charset="0"/>
              </a:rPr>
              <a:t> Abmachung, Handlung oder Unterlassung, die auf eine </a:t>
            </a:r>
            <a:r>
              <a:rPr lang="de-CH" sz="1200" i="1" u="sng" dirty="0">
                <a:solidFill>
                  <a:srgbClr val="0B2544"/>
                </a:solidFill>
                <a:latin typeface="Merriweather" panose="020B0604020202020204" pitchFamily="2" charset="0"/>
              </a:rPr>
              <a:t>unlautere</a:t>
            </a:r>
            <a:r>
              <a:rPr lang="de-CH" sz="1200" i="1" dirty="0">
                <a:solidFill>
                  <a:srgbClr val="0B2544"/>
                </a:solidFill>
                <a:latin typeface="Merriweather" panose="020B0604020202020204" pitchFamily="2" charset="0"/>
              </a:rPr>
              <a:t> Veränderung des Ergebnisses oder des Verlaufs eines Sportwettbewerbs abzielt, um die </a:t>
            </a:r>
            <a:r>
              <a:rPr lang="de-CH" sz="1200" i="1" u="sng" dirty="0">
                <a:solidFill>
                  <a:srgbClr val="0B2544"/>
                </a:solidFill>
                <a:latin typeface="Merriweather" panose="020B0604020202020204" pitchFamily="2" charset="0"/>
              </a:rPr>
              <a:t>Unvorhersehbarkeit</a:t>
            </a:r>
            <a:r>
              <a:rPr lang="de-CH" sz="1200" i="1" dirty="0">
                <a:solidFill>
                  <a:srgbClr val="0B2544"/>
                </a:solidFill>
                <a:latin typeface="Merriweather" panose="020B0604020202020204" pitchFamily="2" charset="0"/>
              </a:rPr>
              <a:t> des genannten Sportwettbewerbs </a:t>
            </a:r>
            <a:r>
              <a:rPr lang="de-CH" sz="1200" i="1" u="sng" dirty="0">
                <a:solidFill>
                  <a:srgbClr val="0B2544"/>
                </a:solidFill>
                <a:latin typeface="Merriweather" panose="020B0604020202020204" pitchFamily="2" charset="0"/>
              </a:rPr>
              <a:t>ganz oder teilweise</a:t>
            </a:r>
            <a:r>
              <a:rPr lang="de-CH" sz="1200" i="1" dirty="0">
                <a:solidFill>
                  <a:srgbClr val="0B2544"/>
                </a:solidFill>
                <a:latin typeface="Merriweather" panose="020B0604020202020204" pitchFamily="2" charset="0"/>
              </a:rPr>
              <a:t> in der Absicht aufzuheben, einen </a:t>
            </a:r>
            <a:r>
              <a:rPr lang="de-CH" sz="1200" i="1" u="sng" dirty="0">
                <a:solidFill>
                  <a:srgbClr val="0B2544"/>
                </a:solidFill>
                <a:latin typeface="Merriweather" panose="020B0604020202020204" pitchFamily="2" charset="0"/>
              </a:rPr>
              <a:t>ungerechtfertigten Vorteil </a:t>
            </a:r>
            <a:r>
              <a:rPr lang="de-CH" sz="1200" i="1" dirty="0">
                <a:solidFill>
                  <a:srgbClr val="0B2544"/>
                </a:solidFill>
                <a:latin typeface="Merriweather" panose="020B0604020202020204" pitchFamily="2" charset="0"/>
              </a:rPr>
              <a:t>für sich selbst oder für andere zu erlangen.» </a:t>
            </a:r>
            <a:r>
              <a:rPr lang="de-DE" sz="1200" i="1" dirty="0">
                <a:solidFill>
                  <a:srgbClr val="0B2544"/>
                </a:solidFill>
                <a:latin typeface="Merriweather" panose="020B0604020202020204" pitchFamily="2" charset="0"/>
              </a:rPr>
              <a:t>/ </a:t>
            </a:r>
            <a:r>
              <a:rPr lang="de-DE" sz="1200" i="1" dirty="0">
                <a:solidFill>
                  <a:srgbClr val="0B2544"/>
                </a:solidFill>
                <a:latin typeface="Merriweather" panose="020B0604020202020204" pitchFamily="2" charset="0"/>
                <a:hlinkClick r:id="rId6"/>
              </a:rPr>
              <a:t>Magglinger Konvention</a:t>
            </a:r>
            <a:endParaRPr lang="de-CH" sz="1200" i="1" dirty="0">
              <a:solidFill>
                <a:srgbClr val="0B2544"/>
              </a:solidFill>
              <a:latin typeface="Merriweather" panose="020B0604020202020204" pitchFamily="2" charset="0"/>
            </a:endParaRPr>
          </a:p>
        </p:txBody>
      </p:sp>
    </p:spTree>
    <p:extLst>
      <p:ext uri="{BB962C8B-B14F-4D97-AF65-F5344CB8AC3E}">
        <p14:creationId xmlns:p14="http://schemas.microsoft.com/office/powerpoint/2010/main" val="188140438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57B9-1175-C5F7-611D-C9B3A2D6B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3ACA5-ED18-52E0-8B85-F4DCBCE01E60}"/>
              </a:ext>
            </a:extLst>
          </p:cNvPr>
          <p:cNvSpPr>
            <a:spLocks noGrp="1"/>
          </p:cNvSpPr>
          <p:nvPr>
            <p:ph type="title"/>
          </p:nvPr>
        </p:nvSpPr>
        <p:spPr>
          <a:xfrm>
            <a:off x="914400" y="335661"/>
            <a:ext cx="8001000" cy="430887"/>
          </a:xfrm>
        </p:spPr>
        <p:txBody>
          <a:bodyPr/>
          <a:lstStyle/>
          <a:p>
            <a:r>
              <a:rPr lang="pt-PT" sz="2800" dirty="0" err="1">
                <a:solidFill>
                  <a:srgbClr val="0B2544"/>
                </a:solidFill>
                <a:latin typeface="Merriweather" panose="00000500000000000000" pitchFamily="2" charset="0"/>
              </a:rPr>
              <a:t>Formen</a:t>
            </a:r>
            <a:r>
              <a:rPr lang="pt-PT" sz="2800" dirty="0">
                <a:solidFill>
                  <a:srgbClr val="0B2544"/>
                </a:solidFill>
                <a:latin typeface="Merriweather" panose="00000500000000000000" pitchFamily="2" charset="0"/>
              </a:rPr>
              <a:t> </a:t>
            </a:r>
            <a:r>
              <a:rPr lang="pt-PT" sz="2800" dirty="0" err="1">
                <a:solidFill>
                  <a:srgbClr val="0B2544"/>
                </a:solidFill>
                <a:latin typeface="Merriweather" panose="00000500000000000000" pitchFamily="2" charset="0"/>
              </a:rPr>
              <a:t>und</a:t>
            </a:r>
            <a:r>
              <a:rPr lang="pt-PT" sz="2800" dirty="0">
                <a:solidFill>
                  <a:srgbClr val="0B2544"/>
                </a:solidFill>
                <a:latin typeface="Merriweather" panose="00000500000000000000" pitchFamily="2" charset="0"/>
              </a:rPr>
              <a:t> </a:t>
            </a:r>
            <a:r>
              <a:rPr lang="pt-PT" sz="2800" dirty="0" err="1">
                <a:solidFill>
                  <a:srgbClr val="0B2544"/>
                </a:solidFill>
                <a:latin typeface="Merriweather" panose="00000500000000000000" pitchFamily="2" charset="0"/>
              </a:rPr>
              <a:t>Gründe</a:t>
            </a:r>
            <a:r>
              <a:rPr lang="pt-PT" sz="2800" dirty="0">
                <a:solidFill>
                  <a:srgbClr val="0B2544"/>
                </a:solidFill>
                <a:latin typeface="Merriweather" panose="00000500000000000000" pitchFamily="2" charset="0"/>
              </a:rPr>
              <a:t> - </a:t>
            </a:r>
            <a:r>
              <a:rPr lang="pt-PT" sz="2800" dirty="0" err="1">
                <a:solidFill>
                  <a:srgbClr val="0B2544"/>
                </a:solidFill>
                <a:latin typeface="Merriweather" panose="00000500000000000000" pitchFamily="2" charset="0"/>
              </a:rPr>
              <a:t>Spielmanipulation</a:t>
            </a:r>
            <a:endParaRPr lang="de-CH" sz="2800" dirty="0">
              <a:solidFill>
                <a:srgbClr val="0B2544"/>
              </a:solidFill>
              <a:latin typeface="Merriweather" panose="00000500000000000000" pitchFamily="2" charset="0"/>
            </a:endParaRPr>
          </a:p>
        </p:txBody>
      </p:sp>
      <p:sp>
        <p:nvSpPr>
          <p:cNvPr id="3" name="Text Placeholder 2">
            <a:extLst>
              <a:ext uri="{FF2B5EF4-FFF2-40B4-BE49-F238E27FC236}">
                <a16:creationId xmlns:a16="http://schemas.microsoft.com/office/drawing/2014/main" id="{8BDD18A0-C534-9F72-04E7-4B0C497A49A3}"/>
              </a:ext>
            </a:extLst>
          </p:cNvPr>
          <p:cNvSpPr>
            <a:spLocks noGrp="1"/>
          </p:cNvSpPr>
          <p:nvPr>
            <p:ph type="body" idx="1"/>
          </p:nvPr>
        </p:nvSpPr>
        <p:spPr>
          <a:xfrm>
            <a:off x="909362" y="1094422"/>
            <a:ext cx="3768529" cy="1477328"/>
          </a:xfrm>
        </p:spPr>
        <p:txBody>
          <a:bodyPr/>
          <a:lstStyle/>
          <a:p>
            <a:pPr algn="l" rtl="0"/>
            <a:r>
              <a:rPr lang="de-DE" sz="1200" b="1" i="1" u="sng" dirty="0">
                <a:solidFill>
                  <a:srgbClr val="0B2544"/>
                </a:solidFill>
                <a:latin typeface="Merriweather" panose="020B0604020202020204" pitchFamily="2" charset="0"/>
              </a:rPr>
              <a:t>Formen:</a:t>
            </a:r>
            <a:r>
              <a:rPr lang="de-DE" sz="1600" b="1" i="1" kern="1200" dirty="0">
                <a:solidFill>
                  <a:schemeClr val="tx1"/>
                </a:solidFill>
                <a:latin typeface="Calibri" panose="020F0502020204030204" pitchFamily="34" charset="0"/>
                <a:cs typeface="+mn-cs"/>
              </a:rPr>
              <a:t>	</a:t>
            </a:r>
          </a:p>
          <a:p>
            <a:pPr algn="l" rtl="0"/>
            <a:endParaRPr lang="de-DE" sz="1600" b="1" i="1" kern="1200" dirty="0">
              <a:solidFill>
                <a:schemeClr val="tx1"/>
              </a:solidFill>
              <a:latin typeface="Calibri" panose="020F0502020204030204" pitchFamily="34" charset="0"/>
              <a:cs typeface="+mn-cs"/>
            </a:endParaRPr>
          </a:p>
          <a:p>
            <a:pPr marL="228600" indent="-228600" algn="l" rtl="0">
              <a:buAutoNum type="arabicParenBoth"/>
            </a:pPr>
            <a:r>
              <a:rPr lang="de-DE" sz="1200" i="1" dirty="0">
                <a:solidFill>
                  <a:srgbClr val="0B2544"/>
                </a:solidFill>
                <a:latin typeface="Merriweather" panose="020B0604020202020204" pitchFamily="2" charset="0"/>
              </a:rPr>
              <a:t> Ergebnis-Manipulation (z.B. absichtlich verlieren)</a:t>
            </a:r>
            <a:endParaRPr lang="de-DE" sz="1600" b="1" i="1" kern="1200" dirty="0">
              <a:solidFill>
                <a:schemeClr val="tx1"/>
              </a:solidFill>
              <a:latin typeface="Calibri" panose="020F0502020204030204" pitchFamily="34" charset="0"/>
              <a:cs typeface="+mn-cs"/>
            </a:endParaRPr>
          </a:p>
          <a:p>
            <a:pPr algn="l" rtl="0"/>
            <a:r>
              <a:rPr lang="de-DE" sz="1200" i="1" dirty="0">
                <a:solidFill>
                  <a:srgbClr val="0B2544"/>
                </a:solidFill>
                <a:latin typeface="Merriweather" panose="020B0604020202020204" pitchFamily="2" charset="0"/>
              </a:rPr>
              <a:t>(2) Teilmanipulation (z.B. nur 1. Satz, 1. Halbzeit)	</a:t>
            </a:r>
          </a:p>
          <a:p>
            <a:pPr algn="l" rtl="0"/>
            <a:r>
              <a:rPr lang="de-DE" sz="1600" b="1" i="1" kern="1200" dirty="0">
                <a:solidFill>
                  <a:schemeClr val="tx1"/>
                </a:solidFill>
                <a:latin typeface="Calibri" panose="020F0502020204030204" pitchFamily="34" charset="0"/>
                <a:cs typeface="+mn-cs"/>
              </a:rPr>
              <a:t>	</a:t>
            </a:r>
          </a:p>
          <a:p>
            <a:pPr algn="l" rtl="0"/>
            <a:r>
              <a:rPr lang="de-DE" sz="1200" b="1" i="1" kern="1200" dirty="0">
                <a:solidFill>
                  <a:srgbClr val="0B2544"/>
                </a:solidFill>
                <a:latin typeface="Calibri" panose="020F0502020204030204" pitchFamily="34" charset="0"/>
                <a:cs typeface="+mn-cs"/>
              </a:rPr>
              <a:t>	</a:t>
            </a:r>
            <a:endParaRPr lang="de-DE" sz="1200" i="1" kern="1200" dirty="0">
              <a:solidFill>
                <a:srgbClr val="0B2544"/>
              </a:solidFill>
              <a:latin typeface="Calibri" panose="020F0502020204030204" pitchFamily="34" charset="0"/>
              <a:cs typeface="+mn-cs"/>
            </a:endParaRPr>
          </a:p>
        </p:txBody>
      </p:sp>
      <p:sp>
        <p:nvSpPr>
          <p:cNvPr id="7" name="Text Placeholder 2">
            <a:extLst>
              <a:ext uri="{FF2B5EF4-FFF2-40B4-BE49-F238E27FC236}">
                <a16:creationId xmlns:a16="http://schemas.microsoft.com/office/drawing/2014/main" id="{7026532D-29E9-B5A2-6F9F-6E7E433578C2}"/>
              </a:ext>
            </a:extLst>
          </p:cNvPr>
          <p:cNvSpPr txBox="1">
            <a:spLocks/>
          </p:cNvSpPr>
          <p:nvPr/>
        </p:nvSpPr>
        <p:spPr>
          <a:xfrm>
            <a:off x="4876800" y="1094422"/>
            <a:ext cx="3768529" cy="1231106"/>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b="1" i="1" u="sng" kern="0" dirty="0">
                <a:solidFill>
                  <a:srgbClr val="0B2544"/>
                </a:solidFill>
                <a:latin typeface="Merriweather" panose="020B0604020202020204" pitchFamily="2" charset="0"/>
              </a:rPr>
              <a:t>Gründe:</a:t>
            </a:r>
          </a:p>
          <a:p>
            <a:pPr algn="l" rtl="0"/>
            <a:endParaRPr lang="de-DE" sz="1600" b="1" i="1" kern="1200" dirty="0">
              <a:solidFill>
                <a:schemeClr val="tx1"/>
              </a:solidFill>
              <a:latin typeface="Calibri" panose="020F0502020204030204" pitchFamily="34" charset="0"/>
              <a:cs typeface="+mn-cs"/>
            </a:endParaRPr>
          </a:p>
          <a:p>
            <a:pPr marL="228600" indent="-228600" algn="l" rtl="0">
              <a:buFontTx/>
              <a:buAutoNum type="arabicParenBoth"/>
            </a:pPr>
            <a:r>
              <a:rPr lang="de-DE" sz="1200" i="1" kern="0" dirty="0">
                <a:solidFill>
                  <a:srgbClr val="0B2544"/>
                </a:solidFill>
                <a:latin typeface="Merriweather" panose="020B0604020202020204" pitchFamily="2" charset="0"/>
              </a:rPr>
              <a:t> Sportliche (z.B. um ein Abstieg zu verhindern) und/oder</a:t>
            </a:r>
          </a:p>
          <a:p>
            <a:pPr marL="228600" indent="-228600" algn="l" rtl="0">
              <a:buFontTx/>
              <a:buAutoNum type="arabicParenBoth"/>
            </a:pPr>
            <a:r>
              <a:rPr lang="de-DE" sz="1200" i="1" kern="0" dirty="0">
                <a:solidFill>
                  <a:srgbClr val="0B2544"/>
                </a:solidFill>
                <a:latin typeface="Merriweather" panose="020B0604020202020204" pitchFamily="2" charset="0"/>
              </a:rPr>
              <a:t> Finanzielle (z.B. um gewisse finanzielle Gewinne zu erreichen)</a:t>
            </a:r>
            <a:r>
              <a:rPr lang="de-DE" sz="1600" b="1" i="1" kern="1200" dirty="0">
                <a:solidFill>
                  <a:srgbClr val="0B2544"/>
                </a:solidFill>
                <a:latin typeface="Calibri" panose="020F0502020204030204" pitchFamily="34" charset="0"/>
                <a:cs typeface="+mn-cs"/>
              </a:rPr>
              <a:t>	</a:t>
            </a:r>
            <a:r>
              <a:rPr lang="de-DE" sz="1200" b="1" i="1" kern="1200" dirty="0">
                <a:solidFill>
                  <a:srgbClr val="0B2544"/>
                </a:solidFill>
                <a:latin typeface="Calibri" panose="020F0502020204030204" pitchFamily="34" charset="0"/>
                <a:cs typeface="+mn-cs"/>
              </a:rPr>
              <a:t>	</a:t>
            </a:r>
            <a:endParaRPr lang="de-DE" sz="1200" i="1" kern="1200" dirty="0">
              <a:solidFill>
                <a:srgbClr val="0B2544"/>
              </a:solidFill>
              <a:latin typeface="Calibri" panose="020F0502020204030204" pitchFamily="34" charset="0"/>
              <a:cs typeface="+mn-cs"/>
            </a:endParaRPr>
          </a:p>
        </p:txBody>
      </p:sp>
      <p:cxnSp>
        <p:nvCxnSpPr>
          <p:cNvPr id="9" name="Conexão reta 8">
            <a:extLst>
              <a:ext uri="{FF2B5EF4-FFF2-40B4-BE49-F238E27FC236}">
                <a16:creationId xmlns:a16="http://schemas.microsoft.com/office/drawing/2014/main" id="{47B3F397-F6C1-51DA-8679-B4088D4C11AD}"/>
              </a:ext>
            </a:extLst>
          </p:cNvPr>
          <p:cNvCxnSpPr>
            <a:cxnSpLocks/>
          </p:cNvCxnSpPr>
          <p:nvPr/>
        </p:nvCxnSpPr>
        <p:spPr>
          <a:xfrm>
            <a:off x="4572000" y="1094422"/>
            <a:ext cx="0" cy="123110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0DFAD921-35B1-923F-0A07-5C8448A1281B}"/>
              </a:ext>
            </a:extLst>
          </p:cNvPr>
          <p:cNvSpPr txBox="1">
            <a:spLocks/>
          </p:cNvSpPr>
          <p:nvPr/>
        </p:nvSpPr>
        <p:spPr>
          <a:xfrm>
            <a:off x="781734" y="2738557"/>
            <a:ext cx="3768529" cy="1661993"/>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i="1" dirty="0">
                <a:solidFill>
                  <a:srgbClr val="0B2544"/>
                </a:solidFill>
                <a:latin typeface="Merriweather" panose="020B0604020202020204" pitchFamily="2" charset="0"/>
              </a:rPr>
              <a:t>- 1’108 verdächtige Spiele in 70 Sportarten</a:t>
            </a:r>
          </a:p>
          <a:p>
            <a:pPr algn="l" rtl="0"/>
            <a:r>
              <a:rPr lang="de-DE" sz="1200" i="1" dirty="0">
                <a:solidFill>
                  <a:srgbClr val="0B2544"/>
                </a:solidFill>
                <a:latin typeface="Merriweather" panose="020B0604020202020204" pitchFamily="2" charset="0"/>
              </a:rPr>
              <a:t>(–17 % ggü. 2023)</a:t>
            </a:r>
          </a:p>
          <a:p>
            <a:pPr algn="l" rtl="0"/>
            <a:endParaRPr lang="de-DE" sz="1200" i="1" dirty="0">
              <a:solidFill>
                <a:srgbClr val="0B2544"/>
              </a:solidFill>
              <a:latin typeface="Merriweather" panose="020B0604020202020204" pitchFamily="2" charset="0"/>
            </a:endParaRPr>
          </a:p>
          <a:p>
            <a:pPr marL="171450" indent="-171450" algn="l" rtl="0">
              <a:buFontTx/>
              <a:buChar char="-"/>
            </a:pPr>
            <a:r>
              <a:rPr lang="de-DE" sz="1200" i="1" dirty="0">
                <a:solidFill>
                  <a:srgbClr val="0B2544"/>
                </a:solidFill>
                <a:latin typeface="Merriweather" panose="020B0604020202020204" pitchFamily="2" charset="0"/>
              </a:rPr>
              <a:t>Europa: 439 Fälle (–34 %)</a:t>
            </a:r>
          </a:p>
          <a:p>
            <a:pPr marL="171450" indent="-171450" algn="l" rtl="0">
              <a:buFontTx/>
              <a:buChar char="-"/>
            </a:pPr>
            <a:endParaRPr lang="de-DE" sz="1200" i="1" dirty="0">
              <a:solidFill>
                <a:srgbClr val="0B2544"/>
              </a:solidFill>
              <a:latin typeface="Merriweather" panose="020B0604020202020204" pitchFamily="2" charset="0"/>
            </a:endParaRPr>
          </a:p>
          <a:p>
            <a:pPr algn="l" rtl="0"/>
            <a:r>
              <a:rPr lang="de-DE" sz="1200" i="1" dirty="0">
                <a:solidFill>
                  <a:srgbClr val="0B2544"/>
                </a:solidFill>
                <a:latin typeface="Merriweather" panose="020B0604020202020204" pitchFamily="2" charset="0"/>
              </a:rPr>
              <a:t>- Männerbereich: 95 % aller Fälle </a:t>
            </a:r>
          </a:p>
          <a:p>
            <a:pPr algn="l" rtl="0"/>
            <a:endParaRPr lang="de-DE" sz="1200" i="1" dirty="0">
              <a:solidFill>
                <a:srgbClr val="0B2544"/>
              </a:solidFill>
              <a:latin typeface="Merriweather" panose="020B0604020202020204" pitchFamily="2" charset="0"/>
            </a:endParaRPr>
          </a:p>
          <a:p>
            <a:pPr algn="l" rtl="0"/>
            <a:r>
              <a:rPr lang="de-DE" sz="1200" i="1" dirty="0">
                <a:solidFill>
                  <a:srgbClr val="0B2544"/>
                </a:solidFill>
                <a:latin typeface="Merriweather" panose="020B0604020202020204" pitchFamily="2" charset="0"/>
              </a:rPr>
              <a:t>- Manipulationsrate: ~0.2 % aller Matches</a:t>
            </a:r>
          </a:p>
          <a:p>
            <a:pPr algn="l" rtl="0"/>
            <a:r>
              <a:rPr lang="de-DE" sz="1200" i="1" dirty="0">
                <a:solidFill>
                  <a:srgbClr val="0B2544"/>
                </a:solidFill>
                <a:latin typeface="Merriweather" panose="020B0604020202020204" pitchFamily="2" charset="0"/>
              </a:rPr>
              <a:t>weltweit</a:t>
            </a:r>
          </a:p>
        </p:txBody>
      </p:sp>
      <p:sp>
        <p:nvSpPr>
          <p:cNvPr id="12" name="Text Placeholder 2">
            <a:extLst>
              <a:ext uri="{FF2B5EF4-FFF2-40B4-BE49-F238E27FC236}">
                <a16:creationId xmlns:a16="http://schemas.microsoft.com/office/drawing/2014/main" id="{6974BEF9-DEFA-B0B8-A86C-3E16B1A0B8D8}"/>
              </a:ext>
            </a:extLst>
          </p:cNvPr>
          <p:cNvSpPr txBox="1">
            <a:spLocks/>
          </p:cNvSpPr>
          <p:nvPr/>
        </p:nvSpPr>
        <p:spPr>
          <a:xfrm>
            <a:off x="5029200" y="2724150"/>
            <a:ext cx="3768529" cy="1661993"/>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sz="1200" i="1" dirty="0">
                <a:solidFill>
                  <a:srgbClr val="0B2544"/>
                </a:solidFill>
                <a:latin typeface="Merriweather" panose="020B0604020202020204" pitchFamily="2" charset="0"/>
              </a:rPr>
              <a:t>- Fußball: 721 Verdachtsfälle (Top 1)</a:t>
            </a:r>
          </a:p>
          <a:p>
            <a:endParaRPr lang="de-DE" sz="1200" i="1" dirty="0">
              <a:solidFill>
                <a:srgbClr val="0B2544"/>
              </a:solidFill>
              <a:latin typeface="Merriweather" panose="020B0604020202020204" pitchFamily="2" charset="0"/>
            </a:endParaRPr>
          </a:p>
          <a:p>
            <a:r>
              <a:rPr lang="de-DE" sz="1200" i="1" dirty="0">
                <a:solidFill>
                  <a:srgbClr val="0B2544"/>
                </a:solidFill>
                <a:latin typeface="Merriweather" panose="020B0604020202020204" pitchFamily="2" charset="0"/>
              </a:rPr>
              <a:t>- Basketball: ca. 187 Fälle (Top 2)</a:t>
            </a:r>
          </a:p>
          <a:p>
            <a:endParaRPr lang="de-DE" sz="1200" i="1" dirty="0">
              <a:solidFill>
                <a:srgbClr val="0B2544"/>
              </a:solidFill>
              <a:latin typeface="Merriweather" panose="020B0604020202020204" pitchFamily="2" charset="0"/>
            </a:endParaRPr>
          </a:p>
          <a:p>
            <a:r>
              <a:rPr lang="de-DE" sz="1200" i="1" dirty="0">
                <a:solidFill>
                  <a:srgbClr val="0B2544"/>
                </a:solidFill>
                <a:latin typeface="Merriweather" panose="020B0604020202020204" pitchFamily="2" charset="0"/>
              </a:rPr>
              <a:t>- Weitere: Tennis, Tischtennis, Volleyball,</a:t>
            </a:r>
          </a:p>
          <a:p>
            <a:r>
              <a:rPr lang="de-DE" sz="1200" i="1" dirty="0">
                <a:solidFill>
                  <a:srgbClr val="0B2544"/>
                </a:solidFill>
                <a:latin typeface="Merriweather" panose="020B0604020202020204" pitchFamily="2" charset="0"/>
              </a:rPr>
              <a:t>Cricket, E-Sports</a:t>
            </a:r>
          </a:p>
          <a:p>
            <a:endParaRPr lang="de-DE" sz="1200" i="1" dirty="0">
              <a:solidFill>
                <a:srgbClr val="0B2544"/>
              </a:solidFill>
              <a:latin typeface="Merriweather" panose="020B0604020202020204" pitchFamily="2" charset="0"/>
            </a:endParaRPr>
          </a:p>
          <a:p>
            <a:r>
              <a:rPr lang="de-DE" sz="1200" i="1" dirty="0">
                <a:solidFill>
                  <a:srgbClr val="0B2544"/>
                </a:solidFill>
                <a:latin typeface="Merriweather" panose="020B0604020202020204" pitchFamily="2" charset="0"/>
              </a:rPr>
              <a:t>- Zusammen: ca. 1/3 aller Fälle außerhalb</a:t>
            </a:r>
          </a:p>
          <a:p>
            <a:r>
              <a:rPr lang="de-DE" sz="1200" i="1" dirty="0">
                <a:solidFill>
                  <a:srgbClr val="0B2544"/>
                </a:solidFill>
                <a:latin typeface="Merriweather" panose="020B0604020202020204" pitchFamily="2" charset="0"/>
              </a:rPr>
              <a:t>Fußball</a:t>
            </a:r>
          </a:p>
        </p:txBody>
      </p:sp>
      <p:sp>
        <p:nvSpPr>
          <p:cNvPr id="13" name="Chaveta à direita 12">
            <a:extLst>
              <a:ext uri="{FF2B5EF4-FFF2-40B4-BE49-F238E27FC236}">
                <a16:creationId xmlns:a16="http://schemas.microsoft.com/office/drawing/2014/main" id="{67E262F9-2F7F-F174-E17C-543E7A88A664}"/>
              </a:ext>
            </a:extLst>
          </p:cNvPr>
          <p:cNvSpPr/>
          <p:nvPr/>
        </p:nvSpPr>
        <p:spPr>
          <a:xfrm>
            <a:off x="4061159" y="2800350"/>
            <a:ext cx="1021682" cy="14773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4" name="Title 1">
            <a:extLst>
              <a:ext uri="{FF2B5EF4-FFF2-40B4-BE49-F238E27FC236}">
                <a16:creationId xmlns:a16="http://schemas.microsoft.com/office/drawing/2014/main" id="{6B4CDCA3-C073-B946-B504-FB7441B464DC}"/>
              </a:ext>
            </a:extLst>
          </p:cNvPr>
          <p:cNvSpPr txBox="1">
            <a:spLocks/>
          </p:cNvSpPr>
          <p:nvPr/>
        </p:nvSpPr>
        <p:spPr>
          <a:xfrm>
            <a:off x="2362200" y="2432711"/>
            <a:ext cx="8001000" cy="246221"/>
          </a:xfrm>
          <a:prstGeom prst="rect">
            <a:avLst/>
          </a:prstGeom>
        </p:spPr>
        <p:txBody>
          <a:bodyPr wrap="square" lIns="0" tIns="0" rIns="0" bIns="0">
            <a:spAutoFit/>
          </a:bodyPr>
          <a:lstStyle>
            <a:lvl1pPr>
              <a:defRPr sz="3600" b="1" i="0">
                <a:solidFill>
                  <a:srgbClr val="464646"/>
                </a:solidFill>
                <a:latin typeface="Arial"/>
                <a:ea typeface="+mj-ea"/>
                <a:cs typeface="Arial"/>
              </a:defRPr>
            </a:lvl1pPr>
          </a:lstStyle>
          <a:p>
            <a:r>
              <a:rPr lang="pt-PT" sz="1600" u="sng" dirty="0" err="1">
                <a:solidFill>
                  <a:srgbClr val="0B2544"/>
                </a:solidFill>
                <a:latin typeface="Merriweather" panose="00000500000000000000" pitchFamily="2" charset="0"/>
              </a:rPr>
              <a:t>Kennzahlen</a:t>
            </a:r>
            <a:r>
              <a:rPr lang="pt-PT" sz="1600" u="sng" dirty="0">
                <a:solidFill>
                  <a:srgbClr val="0B2544"/>
                </a:solidFill>
                <a:latin typeface="Merriweather" panose="00000500000000000000" pitchFamily="2" charset="0"/>
              </a:rPr>
              <a:t> 2024 (</a:t>
            </a:r>
            <a:r>
              <a:rPr lang="pt-PT" sz="1600" u="sng" dirty="0" err="1">
                <a:solidFill>
                  <a:srgbClr val="0B2544"/>
                </a:solidFill>
                <a:latin typeface="Merriweather" panose="00000500000000000000" pitchFamily="2" charset="0"/>
                <a:hlinkClick r:id="rId3"/>
              </a:rPr>
              <a:t>Sportradar</a:t>
            </a:r>
            <a:r>
              <a:rPr lang="pt-PT" sz="1600" u="sng" dirty="0">
                <a:solidFill>
                  <a:srgbClr val="0B2544"/>
                </a:solidFill>
                <a:latin typeface="Merriweather" panose="00000500000000000000" pitchFamily="2" charset="0"/>
              </a:rPr>
              <a:t>)</a:t>
            </a:r>
            <a:endParaRPr lang="de-CH" sz="1600" u="sng" dirty="0">
              <a:solidFill>
                <a:srgbClr val="0B2544"/>
              </a:solidFill>
              <a:latin typeface="Merriweather" panose="00000500000000000000" pitchFamily="2" charset="0"/>
            </a:endParaRPr>
          </a:p>
        </p:txBody>
      </p:sp>
    </p:spTree>
    <p:extLst>
      <p:ext uri="{BB962C8B-B14F-4D97-AF65-F5344CB8AC3E}">
        <p14:creationId xmlns:p14="http://schemas.microsoft.com/office/powerpoint/2010/main" val="42827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11" grpId="0" build="p"/>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0EC3F-B230-F8E7-7C91-F0143783E531}"/>
              </a:ext>
            </a:extLst>
          </p:cNvPr>
          <p:cNvSpPr txBox="1"/>
          <p:nvPr/>
        </p:nvSpPr>
        <p:spPr>
          <a:xfrm>
            <a:off x="2895600" y="2387084"/>
            <a:ext cx="4572000" cy="369332"/>
          </a:xfrm>
          <a:prstGeom prst="rect">
            <a:avLst/>
          </a:prstGeom>
          <a:noFill/>
        </p:spPr>
        <p:txBody>
          <a:bodyPr wrap="square">
            <a:spAutoFit/>
          </a:bodyPr>
          <a:lstStyle/>
          <a:p>
            <a:r>
              <a:rPr lang="pt-PT" dirty="0"/>
              <a:t>2. Rechtlicher Rahmen und Politik</a:t>
            </a:r>
            <a:endParaRPr lang="de-CH" dirty="0"/>
          </a:p>
        </p:txBody>
      </p:sp>
    </p:spTree>
    <p:extLst>
      <p:ext uri="{BB962C8B-B14F-4D97-AF65-F5344CB8AC3E}">
        <p14:creationId xmlns:p14="http://schemas.microsoft.com/office/powerpoint/2010/main" val="287233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B71EA-9D7F-4A8F-8A02-52ACE87B1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52215-91D2-CEDD-8611-2FEA98BF52DB}"/>
              </a:ext>
            </a:extLst>
          </p:cNvPr>
          <p:cNvSpPr>
            <a:spLocks noGrp="1"/>
          </p:cNvSpPr>
          <p:nvPr>
            <p:ph type="title"/>
          </p:nvPr>
        </p:nvSpPr>
        <p:spPr>
          <a:xfrm>
            <a:off x="762000" y="335661"/>
            <a:ext cx="8153400" cy="861774"/>
          </a:xfrm>
        </p:spPr>
        <p:txBody>
          <a:bodyPr/>
          <a:lstStyle/>
          <a:p>
            <a:r>
              <a:rPr lang="pt-PT" sz="2800" dirty="0" err="1">
                <a:solidFill>
                  <a:srgbClr val="0B2544"/>
                </a:solidFill>
                <a:latin typeface="Merriweather" panose="00000500000000000000" pitchFamily="2" charset="0"/>
              </a:rPr>
              <a:t>Rechtlicher</a:t>
            </a:r>
            <a:r>
              <a:rPr lang="pt-PT" sz="1400" dirty="0"/>
              <a:t> </a:t>
            </a:r>
            <a:r>
              <a:rPr lang="pt-PT" sz="2800" dirty="0" err="1">
                <a:solidFill>
                  <a:srgbClr val="0B2544"/>
                </a:solidFill>
                <a:latin typeface="Merriweather" panose="00000500000000000000" pitchFamily="2" charset="0"/>
              </a:rPr>
              <a:t>Rahmen</a:t>
            </a:r>
            <a:r>
              <a:rPr lang="pt-PT" sz="2800" dirty="0">
                <a:solidFill>
                  <a:srgbClr val="0B2544"/>
                </a:solidFill>
                <a:latin typeface="Merriweather" panose="00000500000000000000" pitchFamily="2" charset="0"/>
              </a:rPr>
              <a:t> </a:t>
            </a:r>
            <a:r>
              <a:rPr lang="pt-PT" sz="2800" dirty="0" err="1">
                <a:solidFill>
                  <a:srgbClr val="0B2544"/>
                </a:solidFill>
                <a:latin typeface="Merriweather" panose="00000500000000000000" pitchFamily="2" charset="0"/>
              </a:rPr>
              <a:t>und</a:t>
            </a:r>
            <a:r>
              <a:rPr lang="pt-PT" sz="2800" dirty="0">
                <a:solidFill>
                  <a:srgbClr val="0B2544"/>
                </a:solidFill>
                <a:latin typeface="Merriweather" panose="00000500000000000000" pitchFamily="2" charset="0"/>
              </a:rPr>
              <a:t> </a:t>
            </a:r>
            <a:r>
              <a:rPr lang="pt-PT" sz="2800" dirty="0" err="1">
                <a:solidFill>
                  <a:srgbClr val="0B2544"/>
                </a:solidFill>
                <a:latin typeface="Merriweather" panose="00000500000000000000" pitchFamily="2" charset="0"/>
              </a:rPr>
              <a:t>Politik</a:t>
            </a:r>
            <a:r>
              <a:rPr lang="pt-PT" sz="2800" dirty="0">
                <a:solidFill>
                  <a:srgbClr val="0B2544"/>
                </a:solidFill>
                <a:latin typeface="Merriweather" panose="00000500000000000000" pitchFamily="2" charset="0"/>
              </a:rPr>
              <a:t> - </a:t>
            </a:r>
            <a:r>
              <a:rPr lang="pt-PT" sz="2800" dirty="0" err="1">
                <a:solidFill>
                  <a:srgbClr val="0B2544"/>
                </a:solidFill>
                <a:latin typeface="Merriweather" panose="00000500000000000000" pitchFamily="2" charset="0"/>
              </a:rPr>
              <a:t>Schweiz</a:t>
            </a:r>
            <a:endParaRPr lang="de-CH" sz="2800" dirty="0">
              <a:solidFill>
                <a:srgbClr val="0B2544"/>
              </a:solidFill>
              <a:latin typeface="Merriweather" panose="00000500000000000000" pitchFamily="2" charset="0"/>
            </a:endParaRPr>
          </a:p>
        </p:txBody>
      </p:sp>
      <p:sp>
        <p:nvSpPr>
          <p:cNvPr id="3" name="Text Placeholder 2">
            <a:extLst>
              <a:ext uri="{FF2B5EF4-FFF2-40B4-BE49-F238E27FC236}">
                <a16:creationId xmlns:a16="http://schemas.microsoft.com/office/drawing/2014/main" id="{08AA5544-D263-7473-71B1-EA39A14C9003}"/>
              </a:ext>
            </a:extLst>
          </p:cNvPr>
          <p:cNvSpPr>
            <a:spLocks noGrp="1"/>
          </p:cNvSpPr>
          <p:nvPr>
            <p:ph type="body" idx="1"/>
          </p:nvPr>
        </p:nvSpPr>
        <p:spPr>
          <a:xfrm>
            <a:off x="609600" y="971550"/>
            <a:ext cx="3768529" cy="1661993"/>
          </a:xfrm>
        </p:spPr>
        <p:txBody>
          <a:bodyPr/>
          <a:lstStyle/>
          <a:p>
            <a:pPr algn="l" rtl="0">
              <a:buNone/>
            </a:pPr>
            <a:r>
              <a:rPr lang="de-DE" sz="1200" b="1" i="1" kern="1200" dirty="0">
                <a:solidFill>
                  <a:srgbClr val="0B2544"/>
                </a:solidFill>
                <a:latin typeface="Merriweather" panose="020B0604020202020204" pitchFamily="2" charset="0"/>
                <a:cs typeface="+mn-cs"/>
                <a:hlinkClick r:id="rId3"/>
              </a:rPr>
              <a:t>Geldspielgesetz (BGS)</a:t>
            </a:r>
            <a:endParaRPr lang="de-DE" sz="1200" b="1" i="1" kern="1200" dirty="0">
              <a:solidFill>
                <a:srgbClr val="0B2544"/>
              </a:solidFill>
              <a:latin typeface="Merriweather" panose="020B0604020202020204" pitchFamily="2" charset="0"/>
              <a:cs typeface="+mn-cs"/>
            </a:endParaRPr>
          </a:p>
          <a:p>
            <a:pPr algn="l" rtl="0"/>
            <a:r>
              <a:rPr lang="de-DE" sz="1200" i="1" kern="1200" dirty="0">
                <a:solidFill>
                  <a:srgbClr val="0B2544"/>
                </a:solidFill>
                <a:latin typeface="Merriweather" panose="020B0604020202020204" pitchFamily="2" charset="0"/>
                <a:cs typeface="+mn-cs"/>
              </a:rPr>
              <a:t>Seit dem Inkrafttreten des Geldspielgesetzes (BGS) im Jahr 2019 sind Sportwettanbieter verpflichtet, bei Verdacht auf Wettspielmanipulationen Meldung an die Geldspielaufsichtsbehörde (GESPA) zu erstatten. Darüber hinaus müssen sie mit den Strafverfolgungsbehörden zusammenarbeiten und Informationen über verdächtige Wettkämpfe bereitstellen.</a:t>
            </a:r>
          </a:p>
        </p:txBody>
      </p:sp>
      <p:sp>
        <p:nvSpPr>
          <p:cNvPr id="6" name="TextBox 5">
            <a:extLst>
              <a:ext uri="{FF2B5EF4-FFF2-40B4-BE49-F238E27FC236}">
                <a16:creationId xmlns:a16="http://schemas.microsoft.com/office/drawing/2014/main" id="{C63EDE15-1177-C2ED-845B-4B128CD11FD4}"/>
              </a:ext>
            </a:extLst>
          </p:cNvPr>
          <p:cNvSpPr txBox="1"/>
          <p:nvPr/>
        </p:nvSpPr>
        <p:spPr>
          <a:xfrm>
            <a:off x="4572000" y="1733550"/>
            <a:ext cx="4038600" cy="1569660"/>
          </a:xfrm>
          <a:prstGeom prst="rect">
            <a:avLst/>
          </a:prstGeom>
          <a:noFill/>
        </p:spPr>
        <p:txBody>
          <a:bodyPr wrap="square">
            <a:spAutoFit/>
          </a:bodyPr>
          <a:lstStyle/>
          <a:p>
            <a:r>
              <a:rPr lang="de-DE" sz="1200" b="1" i="1" dirty="0">
                <a:solidFill>
                  <a:srgbClr val="0B2544"/>
                </a:solidFill>
                <a:latin typeface="Merriweather" panose="020B0604020202020204" pitchFamily="2" charset="0"/>
                <a:hlinkClick r:id="rId4"/>
              </a:rPr>
              <a:t>Sportförderungsgesetz (SpoFöG)</a:t>
            </a:r>
            <a:endParaRPr lang="de-DE" sz="1200" b="1" i="1" dirty="0">
              <a:solidFill>
                <a:srgbClr val="0B2544"/>
              </a:solidFill>
              <a:latin typeface="Merriweather" panose="020B0604020202020204" pitchFamily="2" charset="0"/>
            </a:endParaRPr>
          </a:p>
          <a:p>
            <a:r>
              <a:rPr lang="de-DE" sz="1200" i="1" dirty="0">
                <a:solidFill>
                  <a:srgbClr val="0B2544"/>
                </a:solidFill>
                <a:latin typeface="Merriweather" panose="020B0604020202020204" pitchFamily="2" charset="0"/>
              </a:rPr>
              <a:t>Das SpoFöG enthält seit 2019 spezifische Straftatbestände zur Bekämpfung von Wettspielmanipulationen. Personen, die in einem Sportwettkampf eine Funktion ausüben und den Ablauf des Wettkampfs manipulieren, können strafrechtlich belangt werden, auch ohne dass ein Vermögensschaden nachgewiesen werden muss .​</a:t>
            </a:r>
            <a:endParaRPr lang="de-CH" sz="1200" i="1" dirty="0">
              <a:solidFill>
                <a:srgbClr val="0B2544"/>
              </a:solidFill>
              <a:latin typeface="Merriweather" panose="020B0604020202020204" pitchFamily="2" charset="0"/>
            </a:endParaRPr>
          </a:p>
        </p:txBody>
      </p:sp>
      <p:sp>
        <p:nvSpPr>
          <p:cNvPr id="4" name="Text Placeholder 2">
            <a:extLst>
              <a:ext uri="{FF2B5EF4-FFF2-40B4-BE49-F238E27FC236}">
                <a16:creationId xmlns:a16="http://schemas.microsoft.com/office/drawing/2014/main" id="{2D11367E-DD9E-F3FC-109E-724442251BCE}"/>
              </a:ext>
            </a:extLst>
          </p:cNvPr>
          <p:cNvSpPr txBox="1">
            <a:spLocks/>
          </p:cNvSpPr>
          <p:nvPr/>
        </p:nvSpPr>
        <p:spPr>
          <a:xfrm>
            <a:off x="609600" y="2952750"/>
            <a:ext cx="3768529" cy="1292662"/>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b="1" i="1" kern="1200" dirty="0">
                <a:solidFill>
                  <a:srgbClr val="0B2544"/>
                </a:solidFill>
                <a:latin typeface="Merriweather" panose="020B0604020202020204" pitchFamily="2" charset="0"/>
                <a:cs typeface="+mn-cs"/>
                <a:hlinkClick r:id="rId5"/>
              </a:rPr>
              <a:t>Ethik-Statut des Schweizer Sports</a:t>
            </a:r>
            <a:br>
              <a:rPr lang="de-DE" sz="1200" b="1" i="1" kern="1200" dirty="0">
                <a:solidFill>
                  <a:srgbClr val="0B2544"/>
                </a:solidFill>
                <a:latin typeface="Merriweather" panose="020B0604020202020204" pitchFamily="2" charset="0"/>
                <a:cs typeface="+mn-cs"/>
              </a:rPr>
            </a:br>
            <a:r>
              <a:rPr lang="de-DE" sz="1200" i="1" kern="1200" dirty="0">
                <a:solidFill>
                  <a:srgbClr val="0B2544"/>
                </a:solidFill>
                <a:latin typeface="Merriweather" panose="020B0604020202020204" pitchFamily="2" charset="0"/>
                <a:cs typeface="+mn-cs"/>
              </a:rPr>
              <a:t>Das Ethik-Statut, verabschiedet von Swiss Olympic und dem Bundesamt für Sport (BASPO), legt Verhaltensstandards für alle im Schweizer Sport tätigen Personen fest. Verstösse gegen diese Standards, wie Manipulationen von Wettkämpfen, können Sanktionen nach sich ziehen.</a:t>
            </a:r>
          </a:p>
        </p:txBody>
      </p:sp>
    </p:spTree>
    <p:extLst>
      <p:ext uri="{BB962C8B-B14F-4D97-AF65-F5344CB8AC3E}">
        <p14:creationId xmlns:p14="http://schemas.microsoft.com/office/powerpoint/2010/main" val="218181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1D754-D824-3006-34FA-70C47B73823B}"/>
              </a:ext>
            </a:extLst>
          </p:cNvPr>
          <p:cNvSpPr txBox="1"/>
          <p:nvPr/>
        </p:nvSpPr>
        <p:spPr>
          <a:xfrm>
            <a:off x="2667000" y="2248584"/>
            <a:ext cx="4572000" cy="646331"/>
          </a:xfrm>
          <a:prstGeom prst="rect">
            <a:avLst/>
          </a:prstGeom>
          <a:noFill/>
        </p:spPr>
        <p:txBody>
          <a:bodyPr wrap="square">
            <a:spAutoFit/>
          </a:bodyPr>
          <a:lstStyle/>
          <a:p>
            <a:r>
              <a:rPr lang="pt-PT" dirty="0"/>
              <a:t>3. Spielmanipulation im Sport: Die aktuelle Situation in der Schweiz</a:t>
            </a:r>
            <a:endParaRPr lang="de-CH" dirty="0"/>
          </a:p>
        </p:txBody>
      </p:sp>
    </p:spTree>
    <p:extLst>
      <p:ext uri="{BB962C8B-B14F-4D97-AF65-F5344CB8AC3E}">
        <p14:creationId xmlns:p14="http://schemas.microsoft.com/office/powerpoint/2010/main" val="205751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F249-5134-77FA-F3FD-983700669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5DF6B-5054-6DFF-26CE-C389877E638B}"/>
              </a:ext>
            </a:extLst>
          </p:cNvPr>
          <p:cNvSpPr>
            <a:spLocks noGrp="1"/>
          </p:cNvSpPr>
          <p:nvPr>
            <p:ph type="title"/>
          </p:nvPr>
        </p:nvSpPr>
        <p:spPr>
          <a:xfrm>
            <a:off x="1676400" y="335661"/>
            <a:ext cx="7239000" cy="861774"/>
          </a:xfrm>
        </p:spPr>
        <p:txBody>
          <a:bodyPr/>
          <a:lstStyle/>
          <a:p>
            <a:r>
              <a:rPr lang="de-DE" sz="2800" dirty="0">
                <a:solidFill>
                  <a:srgbClr val="0B2544"/>
                </a:solidFill>
                <a:latin typeface="Merriweather" panose="00000500000000000000" pitchFamily="2" charset="0"/>
              </a:rPr>
              <a:t>Spielmanipulation im Sport: Die aktuelle Situation in der Schweiz</a:t>
            </a:r>
            <a:endParaRPr lang="de-CH" sz="2800" dirty="0">
              <a:solidFill>
                <a:srgbClr val="0B2544"/>
              </a:solidFill>
              <a:latin typeface="Merriweather" panose="00000500000000000000" pitchFamily="2" charset="0"/>
            </a:endParaRPr>
          </a:p>
        </p:txBody>
      </p:sp>
      <p:sp>
        <p:nvSpPr>
          <p:cNvPr id="3" name="Text Placeholder 2">
            <a:extLst>
              <a:ext uri="{FF2B5EF4-FFF2-40B4-BE49-F238E27FC236}">
                <a16:creationId xmlns:a16="http://schemas.microsoft.com/office/drawing/2014/main" id="{F3317404-377D-E80D-26CA-6FEE6C1EE293}"/>
              </a:ext>
            </a:extLst>
          </p:cNvPr>
          <p:cNvSpPr>
            <a:spLocks noGrp="1"/>
          </p:cNvSpPr>
          <p:nvPr>
            <p:ph type="body" idx="1"/>
          </p:nvPr>
        </p:nvSpPr>
        <p:spPr>
          <a:xfrm>
            <a:off x="685800" y="1504950"/>
            <a:ext cx="7772400" cy="2031325"/>
          </a:xfrm>
        </p:spPr>
        <p:txBody>
          <a:bodyPr/>
          <a:lstStyle/>
          <a:p>
            <a:pPr algn="l" rtl="0">
              <a:buNone/>
            </a:pPr>
            <a:r>
              <a:rPr lang="de-DE" sz="1200" kern="1200" dirty="0">
                <a:solidFill>
                  <a:srgbClr val="0B2544"/>
                </a:solidFill>
                <a:latin typeface="Merriweather" panose="020B0604020202020204" pitchFamily="2" charset="0"/>
                <a:cs typeface="+mn-cs"/>
              </a:rPr>
              <a:t>In der Schweiz ist Spielmanipulation, insbesondere im Zusammenhang mit Sportwetten, ein ernstzunehmendes Thema. Obwohl konkrete Fälle von Spielmanipulation sehr selten öffentlich werden, besteht ein erhöhtes Risiko, insbesondere im Amateur- und semiprofessionellen Bereich. </a:t>
            </a:r>
            <a:br>
              <a:rPr lang="de-DE" sz="1200" b="1" i="1" kern="1200" dirty="0">
                <a:solidFill>
                  <a:srgbClr val="0B2544"/>
                </a:solidFill>
                <a:latin typeface="Merriweather" panose="020B0604020202020204" pitchFamily="2" charset="0"/>
                <a:cs typeface="+mn-cs"/>
              </a:rPr>
            </a:br>
            <a:r>
              <a:rPr lang="de-DE" sz="1200" kern="1200" dirty="0">
                <a:solidFill>
                  <a:srgbClr val="0B2544"/>
                </a:solidFill>
                <a:latin typeface="Merriweather" panose="020B0604020202020204" pitchFamily="2" charset="0"/>
                <a:cs typeface="+mn-cs"/>
              </a:rPr>
              <a:t>Zu den Gründen wird heute viel geschrieben, insbesondere die zunehmende Digitalisierung und die Verfügbarkeit von Live-Wetten erhöhen die Anfälligkeit für Manipulationen.</a:t>
            </a:r>
          </a:p>
          <a:p>
            <a:pPr algn="l" rtl="0">
              <a:buNone/>
            </a:pPr>
            <a:endParaRPr lang="de-DE" sz="1200" kern="1200" dirty="0">
              <a:solidFill>
                <a:srgbClr val="0B2544"/>
              </a:solidFill>
              <a:latin typeface="Merriweather" panose="020B0604020202020204" pitchFamily="2" charset="0"/>
              <a:cs typeface="+mn-cs"/>
            </a:endParaRPr>
          </a:p>
          <a:p>
            <a:pPr algn="l" rtl="0">
              <a:buNone/>
            </a:pPr>
            <a:r>
              <a:rPr lang="de-DE" sz="1200" kern="1200" dirty="0">
                <a:solidFill>
                  <a:srgbClr val="0B2544"/>
                </a:solidFill>
                <a:latin typeface="Merriweather" panose="020B0604020202020204" pitchFamily="2" charset="0"/>
                <a:cs typeface="+mn-cs"/>
              </a:rPr>
              <a:t>Seit ihrer Gründung im Januar 2022 fungiert Swiss Sport Integrity (SSI) als zentrale Meldestelle für Ethikverstösse im Schweizer Sport. Im Jahr 2024 gingen, </a:t>
            </a:r>
            <a:r>
              <a:rPr lang="de-DE" sz="1200" kern="1200" dirty="0">
                <a:solidFill>
                  <a:srgbClr val="0B2544"/>
                </a:solidFill>
                <a:latin typeface="Merriweather" panose="020B0604020202020204" pitchFamily="2" charset="0"/>
                <a:cs typeface="+mn-cs"/>
                <a:hlinkClick r:id="rId3"/>
              </a:rPr>
              <a:t>gemäss Geschäftsbericht der SSI</a:t>
            </a:r>
            <a:r>
              <a:rPr lang="de-DE" sz="1200" kern="1200" dirty="0">
                <a:solidFill>
                  <a:srgbClr val="0B2544"/>
                </a:solidFill>
                <a:latin typeface="Merriweather" panose="020B0604020202020204" pitchFamily="2" charset="0"/>
                <a:cs typeface="+mn-cs"/>
              </a:rPr>
              <a:t>, 412 Meldungen ein (im Vergleich, gingen in 2023 374 und in 2022 264 Meldungen ein).</a:t>
            </a:r>
          </a:p>
          <a:p>
            <a:pPr algn="l" rtl="0">
              <a:buNone/>
            </a:pPr>
            <a:endParaRPr lang="de-DE" sz="1200" kern="1200" dirty="0">
              <a:solidFill>
                <a:srgbClr val="0B2544"/>
              </a:solidFill>
              <a:latin typeface="Merriweather" panose="020B0604020202020204" pitchFamily="2" charset="0"/>
              <a:cs typeface="+mn-cs"/>
            </a:endParaRPr>
          </a:p>
          <a:p>
            <a:pPr algn="l" rtl="0">
              <a:buNone/>
            </a:pPr>
            <a:endParaRPr lang="de-DE" sz="1200" b="1" i="1" kern="1200" dirty="0">
              <a:solidFill>
                <a:srgbClr val="0B2544"/>
              </a:solidFill>
              <a:latin typeface="Merriweather" panose="020B0604020202020204" pitchFamily="2" charset="0"/>
              <a:cs typeface="+mn-cs"/>
            </a:endParaRPr>
          </a:p>
        </p:txBody>
      </p:sp>
      <p:sp>
        <p:nvSpPr>
          <p:cNvPr id="5" name="Text Placeholder 2">
            <a:extLst>
              <a:ext uri="{FF2B5EF4-FFF2-40B4-BE49-F238E27FC236}">
                <a16:creationId xmlns:a16="http://schemas.microsoft.com/office/drawing/2014/main" id="{D19ED2F1-3CD0-F06B-CCAD-BEC057509FF6}"/>
              </a:ext>
            </a:extLst>
          </p:cNvPr>
          <p:cNvSpPr txBox="1">
            <a:spLocks/>
          </p:cNvSpPr>
          <p:nvPr/>
        </p:nvSpPr>
        <p:spPr>
          <a:xfrm>
            <a:off x="685800" y="3339486"/>
            <a:ext cx="7772400" cy="738664"/>
          </a:xfrm>
          <a:prstGeom prst="rect">
            <a:avLst/>
          </a:prstGeom>
        </p:spPr>
        <p:txBody>
          <a:bodyPr wrap="square" lIns="0" tIns="0" rIns="0" bIns="0">
            <a:spAutoFit/>
          </a:bodyPr>
          <a:lstStyle>
            <a:lvl1pPr marL="0">
              <a:defRPr sz="2400" b="0" i="0">
                <a:solidFill>
                  <a:srgbClr val="404040"/>
                </a:solidFill>
                <a:latin typeface="Arial Black"/>
                <a:ea typeface="+mn-ea"/>
                <a:cs typeface="Arial Black"/>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r>
              <a:rPr lang="de-DE" sz="1200" kern="1200" dirty="0">
                <a:solidFill>
                  <a:srgbClr val="0B2544"/>
                </a:solidFill>
                <a:latin typeface="Merriweather" panose="020B0604020202020204" pitchFamily="2" charset="0"/>
                <a:cs typeface="+mn-cs"/>
              </a:rPr>
              <a:t>Die Schweiz zeigt ein klares Engagement im Kampf gegen Spielmanipulationen. Durch die Kombination aus Präventionsprogrammen, technischen Hilfsmitteln und einer zentralen Meldestelle wird versucht, die Integrität des Sports zu wahren. Die steigende Anzahl an Meldungen deutet darauf hin, dass das Bewusstsein für das Thema wächst und die ergriffenen Massnahmen Wirkung zeigen.</a:t>
            </a:r>
          </a:p>
        </p:txBody>
      </p:sp>
    </p:spTree>
    <p:extLst>
      <p:ext uri="{BB962C8B-B14F-4D97-AF65-F5344CB8AC3E}">
        <p14:creationId xmlns:p14="http://schemas.microsoft.com/office/powerpoint/2010/main" val="3233665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97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97A"/>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3066</Words>
  <Application>Microsoft Office PowerPoint</Application>
  <PresentationFormat>Bildschirmpräsentation (16:9)</PresentationFormat>
  <Paragraphs>175</Paragraphs>
  <Slides>35</Slides>
  <Notes>28</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35</vt:i4>
      </vt:variant>
    </vt:vector>
  </HeadingPairs>
  <TitlesOfParts>
    <vt:vector size="42" baseType="lpstr">
      <vt:lpstr>Arial</vt:lpstr>
      <vt:lpstr>Arial Black</vt:lpstr>
      <vt:lpstr>Asap</vt:lpstr>
      <vt:lpstr>Calibri</vt:lpstr>
      <vt:lpstr>Merriweather</vt:lpstr>
      <vt:lpstr>Verdana</vt:lpstr>
      <vt:lpstr>Office Theme</vt:lpstr>
      <vt:lpstr>PowerPoint-Präsentation</vt:lpstr>
      <vt:lpstr>PowerPoint-Präsentation</vt:lpstr>
      <vt:lpstr>PowerPoint-Präsentation</vt:lpstr>
      <vt:lpstr>Definition - Manipulation von Sportwettkämpfen/Sportwettbewerben </vt:lpstr>
      <vt:lpstr>Formen und Gründe - Spielmanipulation</vt:lpstr>
      <vt:lpstr>PowerPoint-Präsentation</vt:lpstr>
      <vt:lpstr>Rechtlicher Rahmen und Politik - Schweiz</vt:lpstr>
      <vt:lpstr>PowerPoint-Präsentation</vt:lpstr>
      <vt:lpstr>Spielmanipulation im Sport: Die aktuelle Situation in der Schweiz</vt:lpstr>
      <vt:lpstr>PowerPoint-Präsentation</vt:lpstr>
      <vt:lpstr>Prävention und Aufklärung</vt:lpstr>
      <vt:lpstr>PowerPoint-Präsentation</vt:lpstr>
      <vt:lpstr>PowerPoint-Präsentation</vt:lpstr>
      <vt:lpstr>Panathlon’s Rolle im Rahmen von Prävention und Aufklärung</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Panathlon’s Rolle im Rahmen von Prävention und Aufklärung – Fallbeispiel SAMF</vt:lpstr>
      <vt:lpstr>Zusammenfassung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Emanuela Chiappe</dc:creator>
  <cp:lastModifiedBy>Hansjoerg Wyss</cp:lastModifiedBy>
  <cp:revision>44</cp:revision>
  <dcterms:created xsi:type="dcterms:W3CDTF">2021-10-24T15:32:57Z</dcterms:created>
  <dcterms:modified xsi:type="dcterms:W3CDTF">2025-12-10T13:45:24Z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2021-03-15T00:00:00Z</vt:filetime>
  </property>
  <property fmtid="{D5CDD505-2E9C-101B-9397-08002B2CF9AE}" pid="3" name="Creator">
    <vt:lpwstr>Microsoft® PowerPoint® per Microsoft 365</vt:lpwstr>
  </property>
  <property fmtid="{D5CDD505-2E9C-101B-9397-08002B2CF9AE}" pid="4" name="LastSaved">
    <vt:filetime>2021-10-24T00:00:00Z</vt:filetime>
  </property>
</Properties>
</file>